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mp3" ContentType="audio/unknown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48" r:id="rId1"/>
  </p:sldMasterIdLst>
  <p:notesMasterIdLst>
    <p:notesMasterId r:id="rId24"/>
  </p:notesMasterIdLst>
  <p:sldIdLst>
    <p:sldId id="294" r:id="rId2"/>
    <p:sldId id="298" r:id="rId3"/>
    <p:sldId id="291" r:id="rId4"/>
    <p:sldId id="300" r:id="rId5"/>
    <p:sldId id="260" r:id="rId6"/>
    <p:sldId id="261" r:id="rId7"/>
    <p:sldId id="301" r:id="rId8"/>
    <p:sldId id="302" r:id="rId9"/>
    <p:sldId id="303" r:id="rId10"/>
    <p:sldId id="305" r:id="rId11"/>
    <p:sldId id="311" r:id="rId12"/>
    <p:sldId id="304" r:id="rId13"/>
    <p:sldId id="306" r:id="rId14"/>
    <p:sldId id="283" r:id="rId15"/>
    <p:sldId id="307" r:id="rId16"/>
    <p:sldId id="308" r:id="rId17"/>
    <p:sldId id="309" r:id="rId18"/>
    <p:sldId id="310" r:id="rId19"/>
    <p:sldId id="287" r:id="rId20"/>
    <p:sldId id="278" r:id="rId21"/>
    <p:sldId id="290" r:id="rId22"/>
    <p:sldId id="312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3399"/>
    <a:srgbClr val="3366FF"/>
    <a:srgbClr val="006600"/>
    <a:srgbClr val="FFEFBD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385" autoAdjust="0"/>
    <p:restoredTop sz="94660"/>
  </p:normalViewPr>
  <p:slideViewPr>
    <p:cSldViewPr>
      <p:cViewPr varScale="1">
        <p:scale>
          <a:sx n="106" d="100"/>
          <a:sy n="106" d="100"/>
        </p:scale>
        <p:origin x="-7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58AAB2A-70FE-4953-A9FE-901E52F4A5A2}" type="datetimeFigureOut">
              <a:rPr lang="ru-RU" smtClean="0"/>
              <a:pPr/>
              <a:t>01.12.2018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4BB6AA2-9C35-4994-84B8-137F3DC3FAB7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40ACB7-FE70-4521-9578-616B2BC26310}" type="datetimeFigureOut">
              <a:rPr lang="ru-RU" smtClean="0"/>
              <a:pPr/>
              <a:t>01.12.2018</a:t>
            </a:fld>
            <a:endParaRPr lang="ru-RU" dirty="0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98BFBD3D-B3C2-42CC-8752-7EC0A624D922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>
    <p:wheel spokes="8"/>
    <p:sndAc>
      <p:stSnd>
        <p:snd r:embed="rId1" name="chimes.wav"/>
      </p:stSnd>
    </p:sndAc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40ACB7-FE70-4521-9578-616B2BC26310}" type="datetimeFigureOut">
              <a:rPr lang="ru-RU" smtClean="0"/>
              <a:pPr/>
              <a:t>01.12.2018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BFBD3D-B3C2-42CC-8752-7EC0A624D922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>
    <p:wheel spokes="8"/>
    <p:sndAc>
      <p:stSnd>
        <p:snd r:embed="rId1" name="chimes.wav"/>
      </p:stSnd>
    </p:sndAc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40ACB7-FE70-4521-9578-616B2BC26310}" type="datetimeFigureOut">
              <a:rPr lang="ru-RU" smtClean="0"/>
              <a:pPr/>
              <a:t>01.12.2018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BFBD3D-B3C2-42CC-8752-7EC0A624D922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>
    <p:wheel spokes="8"/>
    <p:sndAc>
      <p:stSnd>
        <p:snd r:embed="rId1" name="chimes.wav"/>
      </p:stSnd>
    </p:sndAc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40ACB7-FE70-4521-9578-616B2BC26310}" type="datetimeFigureOut">
              <a:rPr lang="ru-RU" smtClean="0"/>
              <a:pPr/>
              <a:t>01.12.2018</a:t>
            </a:fld>
            <a:endParaRPr lang="ru-RU" dirty="0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98BFBD3D-B3C2-42CC-8752-7EC0A624D922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>
    <p:wheel spokes="8"/>
    <p:sndAc>
      <p:stSnd>
        <p:snd r:embed="rId1" name="chimes.wav"/>
      </p:stSnd>
    </p:sndAc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40ACB7-FE70-4521-9578-616B2BC26310}" type="datetimeFigureOut">
              <a:rPr lang="ru-RU" smtClean="0"/>
              <a:pPr/>
              <a:t>01.12.2018</a:t>
            </a:fld>
            <a:endParaRPr lang="ru-RU" dirty="0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BFBD3D-B3C2-42CC-8752-7EC0A624D922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wheel spokes="8"/>
    <p:sndAc>
      <p:stSnd>
        <p:snd r:embed="rId1" name="chimes.wav"/>
      </p:stSnd>
    </p:sndAc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40ACB7-FE70-4521-9578-616B2BC26310}" type="datetimeFigureOut">
              <a:rPr lang="ru-RU" smtClean="0"/>
              <a:pPr/>
              <a:t>01.12.2018</a:t>
            </a:fld>
            <a:endParaRPr lang="ru-RU" dirty="0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BFBD3D-B3C2-42CC-8752-7EC0A624D922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>
    <p:wheel spokes="8"/>
    <p:sndAc>
      <p:stSnd>
        <p:snd r:embed="rId1" name="chimes.wav"/>
      </p:stSnd>
    </p:sndAc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40ACB7-FE70-4521-9578-616B2BC26310}" type="datetimeFigureOut">
              <a:rPr lang="ru-RU" smtClean="0"/>
              <a:pPr/>
              <a:t>01.12.2018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98BFBD3D-B3C2-42CC-8752-7EC0A624D922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</p:spTree>
  </p:cSld>
  <p:clrMapOvr>
    <a:masterClrMapping/>
  </p:clrMapOvr>
  <p:transition>
    <p:wheel spokes="8"/>
    <p:sndAc>
      <p:stSnd>
        <p:snd r:embed="rId1" name="chimes.wav"/>
      </p:stSnd>
    </p:sndAc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40ACB7-FE70-4521-9578-616B2BC26310}" type="datetimeFigureOut">
              <a:rPr lang="ru-RU" smtClean="0"/>
              <a:pPr/>
              <a:t>01.12.2018</a:t>
            </a:fld>
            <a:endParaRPr lang="ru-RU" dirty="0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BFBD3D-B3C2-42CC-8752-7EC0A624D922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>
    <p:wheel spokes="8"/>
    <p:sndAc>
      <p:stSnd>
        <p:snd r:embed="rId1" name="chimes.wav"/>
      </p:stSnd>
    </p:sndAc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40ACB7-FE70-4521-9578-616B2BC26310}" type="datetimeFigureOut">
              <a:rPr lang="ru-RU" smtClean="0"/>
              <a:pPr/>
              <a:t>01.12.2018</a:t>
            </a:fld>
            <a:endParaRPr lang="ru-RU" dirty="0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BFBD3D-B3C2-42CC-8752-7EC0A624D922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>
    <p:wheel spokes="8"/>
    <p:sndAc>
      <p:stSnd>
        <p:snd r:embed="rId1" name="chimes.wav"/>
      </p:stSnd>
    </p:sndAc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40ACB7-FE70-4521-9578-616B2BC26310}" type="datetimeFigureOut">
              <a:rPr lang="ru-RU" smtClean="0"/>
              <a:pPr/>
              <a:t>01.12.2018</a:t>
            </a:fld>
            <a:endParaRPr lang="ru-RU" dirty="0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BFBD3D-B3C2-42CC-8752-7EC0A624D922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>
    <p:wheel spokes="8"/>
    <p:sndAc>
      <p:stSnd>
        <p:snd r:embed="rId1" name="chimes.wav"/>
      </p:stSnd>
    </p:sndAc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dirty="0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40ACB7-FE70-4521-9578-616B2BC26310}" type="datetimeFigureOut">
              <a:rPr lang="ru-RU" smtClean="0"/>
              <a:pPr/>
              <a:t>01.12.2018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BFBD3D-B3C2-42CC-8752-7EC0A624D922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  <p:transition>
    <p:wheel spokes="8"/>
    <p:sndAc>
      <p:stSnd>
        <p:snd r:embed="rId1" name="chimes.wav"/>
      </p:stSnd>
    </p:sndAc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6340ACB7-FE70-4521-9578-616B2BC26310}" type="datetimeFigureOut">
              <a:rPr lang="ru-RU" smtClean="0"/>
              <a:pPr/>
              <a:t>01.12.2018</a:t>
            </a:fld>
            <a:endParaRPr lang="ru-RU" dirty="0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98BFBD3D-B3C2-42CC-8752-7EC0A624D922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49" r:id="rId1"/>
    <p:sldLayoutId id="2147483950" r:id="rId2"/>
    <p:sldLayoutId id="2147483951" r:id="rId3"/>
    <p:sldLayoutId id="2147483952" r:id="rId4"/>
    <p:sldLayoutId id="2147483953" r:id="rId5"/>
    <p:sldLayoutId id="2147483954" r:id="rId6"/>
    <p:sldLayoutId id="2147483955" r:id="rId7"/>
    <p:sldLayoutId id="2147483956" r:id="rId8"/>
    <p:sldLayoutId id="2147483957" r:id="rId9"/>
    <p:sldLayoutId id="2147483958" r:id="rId10"/>
    <p:sldLayoutId id="2147483959" r:id="rId11"/>
  </p:sldLayoutIdLst>
  <p:transition>
    <p:wheel spokes="8"/>
    <p:sndAc>
      <p:stSnd>
        <p:snd r:embed="rId13" name="chimes.wav"/>
      </p:stSnd>
    </p:sndAc>
  </p:transition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15.xml.rels><?xml version="1.0" encoding="UTF-8" standalone="yes"?>
<Relationships xmlns="http://schemas.openxmlformats.org/package/2006/relationships"><Relationship Id="rId3" Type="http://schemas.microsoft.com/office/2007/relationships/media" Target="../media/media1.mp3"/><Relationship Id="rId2" Type="http://schemas.openxmlformats.org/officeDocument/2006/relationships/slideLayout" Target="../slideLayouts/slideLayout1.xml"/><Relationship Id="rId1" Type="http://schemas.openxmlformats.org/officeDocument/2006/relationships/audio" Target="../media/media1.mp3"/><Relationship Id="rId6" Type="http://schemas.openxmlformats.org/officeDocument/2006/relationships/image" Target="../media/image20.gif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avatars.mds.yandex.net/get-pdb/27625/a978daa3-a362-4401-a6b9-11ee376698a6/s1200?webp=fals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260648"/>
            <a:ext cx="8160907" cy="6120680"/>
          </a:xfrm>
          <a:prstGeom prst="rect">
            <a:avLst/>
          </a:prstGeom>
          <a:noFill/>
        </p:spPr>
      </p:pic>
    </p:spTree>
  </p:cSld>
  <p:clrMapOvr>
    <a:masterClrMapping/>
  </p:clrMapOvr>
  <p:transition>
    <p:wheel spokes="8"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/>
          <a:srcRect l="1550" t="21466" r="2304" b="24441"/>
          <a:stretch>
            <a:fillRect/>
          </a:stretch>
        </p:blipFill>
        <p:spPr bwMode="auto">
          <a:xfrm>
            <a:off x="-71470" y="0"/>
            <a:ext cx="9215470" cy="6858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2204864"/>
            <a:ext cx="4143404" cy="2732094"/>
          </a:xfrm>
        </p:spPr>
        <p:txBody>
          <a:bodyPr>
            <a:noAutofit/>
          </a:bodyPr>
          <a:lstStyle/>
          <a:p>
            <a:pPr>
              <a:buNone/>
            </a:pPr>
            <a:endParaRPr lang="ru-RU" sz="4400" b="1" i="1" dirty="0" smtClean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644008" y="2060848"/>
            <a:ext cx="3888432" cy="95410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2800" dirty="0" smtClean="0"/>
              <a:t> </a:t>
            </a:r>
          </a:p>
          <a:p>
            <a:pPr marL="514350" indent="-514350" algn="ctr">
              <a:buAutoNum type="arabicPeriod"/>
            </a:pPr>
            <a:endParaRPr lang="ru-RU" sz="28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8" name="Picture 2" descr="https://ds04.infourok.ru/uploads/ex/05b9/000dfbf0-2ea87590/img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44008" y="1556792"/>
            <a:ext cx="3888432" cy="4320480"/>
          </a:xfrm>
          <a:prstGeom prst="rect">
            <a:avLst/>
          </a:prstGeom>
          <a:noFill/>
        </p:spPr>
      </p:pic>
      <p:pic>
        <p:nvPicPr>
          <p:cNvPr id="41986" name="Picture 2" descr="http://900igr.net/up/datas/152815/01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39552" y="1556792"/>
            <a:ext cx="4056385" cy="4386585"/>
          </a:xfrm>
          <a:prstGeom prst="rect">
            <a:avLst/>
          </a:prstGeom>
          <a:noFill/>
        </p:spPr>
      </p:pic>
    </p:spTree>
  </p:cSld>
  <p:clrMapOvr>
    <a:masterClrMapping/>
  </p:clrMapOvr>
  <p:transition>
    <p:wheel spokes="8"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19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19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/>
          <a:srcRect l="1550" t="21466" r="2304" b="24441"/>
          <a:stretch>
            <a:fillRect/>
          </a:stretch>
        </p:blipFill>
        <p:spPr bwMode="auto">
          <a:xfrm>
            <a:off x="-71470" y="-24"/>
            <a:ext cx="9215470" cy="6858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1763688" y="1988840"/>
            <a:ext cx="8686800" cy="4525963"/>
          </a:xfrm>
        </p:spPr>
        <p:txBody>
          <a:bodyPr/>
          <a:lstStyle/>
          <a:p>
            <a:pPr>
              <a:buNone/>
            </a:pPr>
            <a:r>
              <a:rPr lang="ru-RU" sz="3600" b="1" dirty="0" smtClean="0">
                <a:solidFill>
                  <a:schemeClr val="accent2">
                    <a:lumMod val="75000"/>
                  </a:schemeClr>
                </a:solidFill>
                <a:latin typeface="Constantia" pitchFamily="18" charset="0"/>
              </a:rPr>
              <a:t>Если парный звук согласный </a:t>
            </a:r>
          </a:p>
          <a:p>
            <a:pPr>
              <a:buNone/>
            </a:pPr>
            <a:r>
              <a:rPr lang="ru-RU" sz="3600" b="1" dirty="0" smtClean="0">
                <a:solidFill>
                  <a:schemeClr val="accent2">
                    <a:lumMod val="75000"/>
                  </a:schemeClr>
                </a:solidFill>
                <a:latin typeface="Constantia" pitchFamily="18" charset="0"/>
              </a:rPr>
              <a:t>Вызвал у тебя сомнение, </a:t>
            </a:r>
          </a:p>
          <a:p>
            <a:pPr>
              <a:buNone/>
            </a:pPr>
            <a:r>
              <a:rPr lang="ru-RU" sz="3600" b="1" dirty="0" smtClean="0">
                <a:solidFill>
                  <a:schemeClr val="accent2">
                    <a:lumMod val="75000"/>
                  </a:schemeClr>
                </a:solidFill>
                <a:latin typeface="Constantia" pitchFamily="18" charset="0"/>
              </a:rPr>
              <a:t>Ты на помощь гласный </a:t>
            </a:r>
          </a:p>
          <a:p>
            <a:pPr>
              <a:buNone/>
            </a:pPr>
            <a:r>
              <a:rPr lang="ru-RU" sz="3600" b="1" dirty="0" smtClean="0">
                <a:solidFill>
                  <a:schemeClr val="accent2">
                    <a:lumMod val="75000"/>
                  </a:schemeClr>
                </a:solidFill>
                <a:latin typeface="Constantia" pitchFamily="18" charset="0"/>
              </a:rPr>
              <a:t>Зови без промедления!</a:t>
            </a:r>
          </a:p>
          <a:p>
            <a:endParaRPr lang="ru-RU" dirty="0"/>
          </a:p>
        </p:txBody>
      </p:sp>
    </p:spTree>
  </p:cSld>
  <p:clrMapOvr>
    <a:masterClrMapping/>
  </p:clrMapOvr>
  <p:transition>
    <p:wheel spokes="8"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5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6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3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4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31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32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33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3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/>
          <a:srcRect l="1550" t="21466" r="2304" b="24441"/>
          <a:stretch>
            <a:fillRect/>
          </a:stretch>
        </p:blipFill>
        <p:spPr bwMode="auto">
          <a:xfrm>
            <a:off x="0" y="-24"/>
            <a:ext cx="9215470" cy="6858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2" name="Прямоугольник 11"/>
          <p:cNvSpPr/>
          <p:nvPr/>
        </p:nvSpPr>
        <p:spPr>
          <a:xfrm>
            <a:off x="2123728" y="1340768"/>
            <a:ext cx="5040560" cy="58477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Взаимопроверка.</a:t>
            </a:r>
            <a:endParaRPr lang="ru-RU" sz="32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40964" name="Picture 4" descr="https://img.labirint.ru/images/comments_pic/0851/01lab4hrv122937570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16016" y="2276872"/>
            <a:ext cx="3947592" cy="2736304"/>
          </a:xfrm>
          <a:prstGeom prst="rect">
            <a:avLst/>
          </a:prstGeom>
          <a:noFill/>
        </p:spPr>
      </p:pic>
      <p:sp>
        <p:nvSpPr>
          <p:cNvPr id="10" name="Прямоугольник 9"/>
          <p:cNvSpPr/>
          <p:nvPr/>
        </p:nvSpPr>
        <p:spPr>
          <a:xfrm rot="10800000" flipV="1">
            <a:off x="539549" y="2623844"/>
            <a:ext cx="4104458" cy="1631216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Мороз и солнце; день чудесный!</a:t>
            </a:r>
          </a:p>
          <a:p>
            <a:pPr algn="ctr"/>
            <a:r>
              <a:rPr lang="ru-RU" sz="2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Ещё ты дремлешь, друг прелестный,-</a:t>
            </a:r>
          </a:p>
          <a:p>
            <a:pPr algn="ctr"/>
            <a:r>
              <a:rPr lang="ru-RU" sz="2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Пора, красавица, проснись…</a:t>
            </a:r>
          </a:p>
          <a:p>
            <a:pPr algn="ctr"/>
            <a:endParaRPr lang="ru-RU" sz="20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ransition>
    <p:wheel spokes="8"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3010" name="Picture 2" descr="https://fs00.infourok.ru/images/doc/261/266793/img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  <p:transition>
    <p:wheel spokes="8"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/>
          <a:srcRect l="1550" t="21466" r="2304" b="24441"/>
          <a:stretch>
            <a:fillRect/>
          </a:stretch>
        </p:blipFill>
        <p:spPr bwMode="auto">
          <a:xfrm>
            <a:off x="-71470" y="0"/>
            <a:ext cx="9215470" cy="6858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218" name="Picture 2" descr="https://ds02.infourok.ru/uploads/ex/11ba/0007b2d9-dcbf5f31/hello_html_6d47e95c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88024" y="1484784"/>
            <a:ext cx="3312368" cy="3960440"/>
          </a:xfrm>
          <a:prstGeom prst="rect">
            <a:avLst/>
          </a:prstGeom>
          <a:noFill/>
        </p:spPr>
      </p:pic>
      <p:pic>
        <p:nvPicPr>
          <p:cNvPr id="9222" name="Picture 6" descr="https://kbimages1-a.akamaihd.net/c5f93301-2d0e-4a89-842d-0f2de8ecf3a2/353/569/90/False/mzCEABO1DzegXj3Jvp7vag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43608" y="1196752"/>
            <a:ext cx="3362325" cy="4438651"/>
          </a:xfrm>
          <a:prstGeom prst="rect">
            <a:avLst/>
          </a:prstGeom>
          <a:noFill/>
        </p:spPr>
      </p:pic>
    </p:spTree>
  </p:cSld>
  <p:clrMapOvr>
    <a:masterClrMapping/>
  </p:clrMapOvr>
  <p:transition>
    <p:wheel spokes="8"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38"/>
          <p:cNvGrpSpPr>
            <a:grpSpLocks/>
          </p:cNvGrpSpPr>
          <p:nvPr/>
        </p:nvGrpSpPr>
        <p:grpSpPr bwMode="auto">
          <a:xfrm>
            <a:off x="-2543369" y="8618138"/>
            <a:ext cx="1816103" cy="1739903"/>
            <a:chOff x="340" y="1253"/>
            <a:chExt cx="635" cy="590"/>
          </a:xfrm>
        </p:grpSpPr>
        <p:sp>
          <p:nvSpPr>
            <p:cNvPr id="25" name="AutoShape 28"/>
            <p:cNvSpPr>
              <a:spLocks noChangeArrowheads="1"/>
            </p:cNvSpPr>
            <p:nvPr/>
          </p:nvSpPr>
          <p:spPr bwMode="auto">
            <a:xfrm>
              <a:off x="340" y="1253"/>
              <a:ext cx="635" cy="590"/>
            </a:xfrm>
            <a:prstGeom prst="star4">
              <a:avLst>
                <a:gd name="adj" fmla="val 12500"/>
              </a:avLst>
            </a:prstGeom>
            <a:gradFill rotWithShape="1">
              <a:gsLst>
                <a:gs pos="0">
                  <a:srgbClr val="FFFF99"/>
                </a:gs>
                <a:gs pos="100000">
                  <a:srgbClr val="800080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 dirty="0"/>
            </a:p>
          </p:txBody>
        </p:sp>
        <p:sp>
          <p:nvSpPr>
            <p:cNvPr id="26" name="AutoShape 32"/>
            <p:cNvSpPr>
              <a:spLocks noChangeArrowheads="1"/>
            </p:cNvSpPr>
            <p:nvPr/>
          </p:nvSpPr>
          <p:spPr bwMode="auto">
            <a:xfrm rot="2241328">
              <a:off x="340" y="1253"/>
              <a:ext cx="635" cy="590"/>
            </a:xfrm>
            <a:prstGeom prst="star4">
              <a:avLst>
                <a:gd name="adj" fmla="val 12500"/>
              </a:avLst>
            </a:prstGeom>
            <a:gradFill rotWithShape="1">
              <a:gsLst>
                <a:gs pos="0">
                  <a:srgbClr val="FFFF99"/>
                </a:gs>
                <a:gs pos="100000">
                  <a:srgbClr val="800080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 dirty="0"/>
            </a:p>
          </p:txBody>
        </p:sp>
      </p:grpSp>
      <p:pic>
        <p:nvPicPr>
          <p:cNvPr id="3" name="Skazka_o_care_Saltane_-_Car_idyot_v_zal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="" xmlns:p14="http://schemas.microsoft.com/office/powerpoint/2010/main" r:embed="rId3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8209197" y="5681010"/>
            <a:ext cx="609600" cy="609600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986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052" name="WordArt 7" descr="303"/>
          <p:cNvSpPr>
            <a:spLocks noChangeArrowheads="1" noChangeShapeType="1" noTextEdit="1"/>
          </p:cNvSpPr>
          <p:nvPr/>
        </p:nvSpPr>
        <p:spPr bwMode="auto">
          <a:xfrm>
            <a:off x="952734" y="1988840"/>
            <a:ext cx="7561263" cy="1655763"/>
          </a:xfrm>
          <a:prstGeom prst="rect">
            <a:avLst/>
          </a:prstGeom>
          <a:noFill/>
          <a:ln>
            <a:noFill/>
          </a:ln>
        </p:spPr>
        <p:txBody>
          <a:bodyPr wrap="none" fromWordArt="1">
            <a:prstTxWarp prst="textDeflate">
              <a:avLst>
                <a:gd name="adj" fmla="val 1875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3600" b="1" kern="1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/>
                <a:cs typeface="Arial"/>
              </a:rPr>
              <a:t> </a:t>
            </a:r>
            <a:r>
              <a:rPr lang="ru-RU" sz="3600" b="1" kern="1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/>
                <a:cs typeface="Arial"/>
              </a:rPr>
              <a:t>Письмо от царя Салтана</a:t>
            </a:r>
            <a:r>
              <a:rPr lang="en-US" sz="3600" b="1" kern="1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/>
                <a:cs typeface="Arial"/>
              </a:rPr>
              <a:t> </a:t>
            </a:r>
            <a:endParaRPr lang="ru-RU" sz="3600" b="1" kern="1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/>
              <a:cs typeface="Arial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607622" y="3745906"/>
            <a:ext cx="4251485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Электронная физминутка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74319" y="308263"/>
            <a:ext cx="2945904" cy="1841190"/>
          </a:xfrm>
          <a:prstGeom prst="rect">
            <a:avLst/>
          </a:prstGeom>
        </p:spPr>
      </p:pic>
      <p:pic>
        <p:nvPicPr>
          <p:cNvPr id="6" name="Skazka_o_care_Saltane_-_Car_idyot_v_zal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="" xmlns:p14="http://schemas.microsoft.com/office/powerpoint/2010/main" r:embed="rId3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6234280" y="558924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274690799"/>
      </p:ext>
    </p:extLst>
  </p:cSld>
  <p:clrMapOvr>
    <a:masterClrMapping/>
  </p:clrMapOvr>
  <p:transition spd="slow" advClick="0" advTm="17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audio>
              <p:cMediaNode vol="80000" numSld="999">
                <p:cTn id="8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/>
          <a:srcRect l="1550" t="21466" r="2304" b="24441"/>
          <a:stretch>
            <a:fillRect/>
          </a:stretch>
        </p:blipFill>
        <p:spPr bwMode="auto">
          <a:xfrm>
            <a:off x="-71470" y="0"/>
            <a:ext cx="9215470" cy="6858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4033" name="Rectangle 1"/>
          <p:cNvSpPr>
            <a:spLocks noChangeArrowheads="1"/>
          </p:cNvSpPr>
          <p:nvPr/>
        </p:nvSpPr>
        <p:spPr bwMode="auto">
          <a:xfrm>
            <a:off x="683568" y="2154412"/>
            <a:ext cx="7560840" cy="2835691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0" rIns="91440" bIns="65067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Open Sans"/>
                <a:cs typeface="Arial" pitchFamily="34" charset="0"/>
              </a:rPr>
              <a:t>211. </a:t>
            </a: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Open Sans"/>
                <a:cs typeface="Arial" pitchFamily="34" charset="0"/>
              </a:rPr>
              <a:t>Прочитайте. 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cs typeface="Arial" pitchFamily="34" charset="0"/>
              </a:rPr>
              <a:t>На красных лапках гусь тяжёлый,</a:t>
            </a:r>
            <a:b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cs typeface="Arial" pitchFamily="34" charset="0"/>
              </a:rPr>
            </a:b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cs typeface="Arial" pitchFamily="34" charset="0"/>
              </a:rPr>
              <a:t>Задумав плыть по лону вод,</a:t>
            </a:r>
            <a:b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cs typeface="Arial" pitchFamily="34" charset="0"/>
              </a:rPr>
            </a:b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cs typeface="Arial" pitchFamily="34" charset="0"/>
              </a:rPr>
              <a:t>Ступает бережно на лёд,</a:t>
            </a:r>
            <a:b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cs typeface="Arial" pitchFamily="34" charset="0"/>
              </a:rPr>
            </a:b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cs typeface="Arial" pitchFamily="34" charset="0"/>
              </a:rPr>
              <a:t>Скользит и падает; весёлый</a:t>
            </a:r>
            <a:b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cs typeface="Arial" pitchFamily="34" charset="0"/>
              </a:rPr>
            </a:b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cs typeface="Arial" pitchFamily="34" charset="0"/>
              </a:rPr>
              <a:t>Мелькает, вьётся первый снег</a:t>
            </a:r>
            <a:r>
              <a:rPr kumimoji="0" lang="ru-RU" sz="1200" b="0" i="0" u="none" strike="noStrike" cap="none" normalizeH="0" baseline="3000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cs typeface="Arial" pitchFamily="34" charset="0"/>
              </a:rPr>
              <a:t>1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cs typeface="Arial" pitchFamily="34" charset="0"/>
              </a:rPr>
              <a:t>,</a:t>
            </a:r>
            <a:b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cs typeface="Arial" pitchFamily="34" charset="0"/>
              </a:rPr>
            </a:b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cs typeface="Arial" pitchFamily="34" charset="0"/>
              </a:rPr>
              <a:t>Звездами падая на брег.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cs typeface="Arial" pitchFamily="34" charset="0"/>
              </a:rPr>
              <a:t>А. Пушкин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1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Open Sans"/>
                <a:cs typeface="Arial" pitchFamily="34" charset="0"/>
              </a:rPr>
              <a:t>Обсудите, в каких словах надо проверять написание буквы, обозначающей парный по глухости-звонкости согласный звук. Объясните, как это сделать.</a:t>
            </a:r>
            <a:endParaRPr kumimoji="0" lang="ru-RU" sz="1000" b="0" i="0" u="none" strike="noStrike" cap="none" normalizeH="0" baseline="0" dirty="0" smtClean="0">
              <a:ln>
                <a:noFill/>
              </a:ln>
              <a:solidFill>
                <a:srgbClr val="777777"/>
              </a:solidFill>
              <a:effectLst/>
              <a:latin typeface="Open Sans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/>
            </a:r>
            <a:b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</a:b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Содержимое 13"/>
          <p:cNvSpPr>
            <a:spLocks noGrp="1"/>
          </p:cNvSpPr>
          <p:nvPr>
            <p:ph idx="1"/>
          </p:nvPr>
        </p:nvSpPr>
        <p:spPr>
          <a:xfrm>
            <a:off x="1259632" y="1340769"/>
            <a:ext cx="6840760" cy="72008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4000" b="1" dirty="0" smtClean="0">
                <a:solidFill>
                  <a:srgbClr val="FF0000"/>
                </a:solidFill>
              </a:rPr>
              <a:t>Работа в парах с.112 упр.211</a:t>
            </a:r>
            <a:endParaRPr lang="ru-RU" sz="40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wheel spokes="8"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/>
          <a:srcRect l="1550" t="21466" r="2304" b="24441"/>
          <a:stretch>
            <a:fillRect/>
          </a:stretch>
        </p:blipFill>
        <p:spPr bwMode="auto">
          <a:xfrm>
            <a:off x="-71470" y="0"/>
            <a:ext cx="9215470" cy="6858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4" name="Содержимое 13"/>
          <p:cNvSpPr>
            <a:spLocks noGrp="1"/>
          </p:cNvSpPr>
          <p:nvPr>
            <p:ph idx="1"/>
          </p:nvPr>
        </p:nvSpPr>
        <p:spPr>
          <a:xfrm>
            <a:off x="1259632" y="1340769"/>
            <a:ext cx="6840760" cy="72008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4000" b="1" dirty="0" smtClean="0">
                <a:solidFill>
                  <a:srgbClr val="FF0000"/>
                </a:solidFill>
              </a:rPr>
              <a:t>Проверка:</a:t>
            </a:r>
            <a:endParaRPr lang="ru-RU" sz="4000" b="1" dirty="0">
              <a:solidFill>
                <a:srgbClr val="FF0000"/>
              </a:solidFill>
            </a:endParaRPr>
          </a:p>
        </p:txBody>
      </p:sp>
      <p:pic>
        <p:nvPicPr>
          <p:cNvPr id="47106" name="Picture 2" descr="https://uroki.tv/wp-content/uploads/2015/11/%D0%A0%D1%83%D1%81%D1%81%D0%BA%D0%B8%D0%B9-%D1%8F%D0%B7%D1%8B%D0%BA-3-%D0%BA%D0%BB%D0%B0%D1%81%D1%81-%E2%84%96211-%D1%81.11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87624" y="1988840"/>
            <a:ext cx="6984776" cy="3528392"/>
          </a:xfrm>
          <a:prstGeom prst="rect">
            <a:avLst/>
          </a:prstGeom>
          <a:noFill/>
        </p:spPr>
      </p:pic>
    </p:spTree>
  </p:cSld>
  <p:clrMapOvr>
    <a:masterClrMapping/>
  </p:clrMapOvr>
  <p:transition>
    <p:wheel spokes="8"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/>
          <a:srcRect l="1550" t="21466" r="2304" b="24441"/>
          <a:stretch>
            <a:fillRect/>
          </a:stretch>
        </p:blipFill>
        <p:spPr bwMode="auto">
          <a:xfrm>
            <a:off x="-71470" y="0"/>
            <a:ext cx="9215470" cy="6858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4" name="Содержимое 13"/>
          <p:cNvSpPr>
            <a:spLocks noGrp="1"/>
          </p:cNvSpPr>
          <p:nvPr>
            <p:ph idx="1"/>
          </p:nvPr>
        </p:nvSpPr>
        <p:spPr>
          <a:xfrm>
            <a:off x="1259632" y="1340769"/>
            <a:ext cx="6840760" cy="72008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4000" b="1" dirty="0" smtClean="0">
                <a:solidFill>
                  <a:srgbClr val="FF0000"/>
                </a:solidFill>
              </a:rPr>
              <a:t>Работа в группах</a:t>
            </a:r>
            <a:endParaRPr lang="ru-RU" sz="4000" b="1" dirty="0">
              <a:solidFill>
                <a:srgbClr val="FF0000"/>
              </a:solidFill>
            </a:endParaRPr>
          </a:p>
        </p:txBody>
      </p:sp>
      <p:pic>
        <p:nvPicPr>
          <p:cNvPr id="48130" name="Picture 2" descr="http://900igr.net/up/datas/179982/00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5576" y="2060849"/>
            <a:ext cx="7632848" cy="4176464"/>
          </a:xfrm>
          <a:prstGeom prst="rect">
            <a:avLst/>
          </a:prstGeom>
          <a:noFill/>
        </p:spPr>
      </p:pic>
    </p:spTree>
  </p:cSld>
  <p:clrMapOvr>
    <a:masterClrMapping/>
  </p:clrMapOvr>
  <p:transition>
    <p:wheel spokes="8"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/>
          <a:srcRect l="1550" t="21466" r="2304" b="24441"/>
          <a:stretch>
            <a:fillRect/>
          </a:stretch>
        </p:blipFill>
        <p:spPr bwMode="auto">
          <a:xfrm>
            <a:off x="-71470" y="0"/>
            <a:ext cx="9215470" cy="6858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sz="3600" b="1" dirty="0" smtClean="0"/>
              <a:t>        </a:t>
            </a:r>
            <a:endParaRPr lang="ru-RU" sz="3600" b="1" dirty="0"/>
          </a:p>
        </p:txBody>
      </p:sp>
      <p:pic>
        <p:nvPicPr>
          <p:cNvPr id="8194" name="Picture 2" descr="http://images.myshared.ru/5/485389/slide_3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27584" y="1484784"/>
            <a:ext cx="7344816" cy="3600400"/>
          </a:xfrm>
          <a:prstGeom prst="rect">
            <a:avLst/>
          </a:prstGeom>
          <a:noFill/>
        </p:spPr>
      </p:pic>
    </p:spTree>
  </p:cSld>
  <p:clrMapOvr>
    <a:masterClrMapping/>
  </p:clrMapOvr>
  <p:transition>
    <p:wheel spokes="8"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9020" y="188640"/>
            <a:ext cx="8733656" cy="1219200"/>
          </a:xfrm>
        </p:spPr>
        <p:txBody>
          <a:bodyPr>
            <a:noAutofit/>
          </a:bodyPr>
          <a:lstStyle/>
          <a:p>
            <a:r>
              <a:rPr lang="ru-RU" sz="4800" dirty="0" smtClean="0">
                <a:solidFill>
                  <a:srgbClr val="C00000"/>
                </a:solidFill>
                <a:latin typeface="+mn-lt"/>
              </a:rPr>
              <a:t>Александр Сергеевич  Пушкин</a:t>
            </a:r>
            <a:endParaRPr lang="ru-RU" sz="4800" dirty="0">
              <a:solidFill>
                <a:srgbClr val="C00000"/>
              </a:solidFill>
              <a:latin typeface="+mn-lt"/>
            </a:endParaRPr>
          </a:p>
        </p:txBody>
      </p:sp>
      <p:pic>
        <p:nvPicPr>
          <p:cNvPr id="5" name="Содержимое 4" descr="Картинка 7 из 1148"/>
          <p:cNvPicPr>
            <a:picLocks noGrp="1"/>
          </p:cNvPicPr>
          <p:nvPr>
            <p:ph sz="half" idx="1"/>
          </p:nvPr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683568" y="1556792"/>
            <a:ext cx="3946711" cy="4572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" name="Рисунок 9" descr="Картинка 257 из 140522"/>
          <p:cNvPicPr/>
          <p:nvPr/>
        </p:nvPicPr>
        <p:blipFill>
          <a:blip r:embed="rId3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15305" y="2996952"/>
            <a:ext cx="3223410" cy="17954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>
        <p14:flythroug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9" name="Rectangle 3"/>
          <p:cNvSpPr>
            <a:spLocks noGrp="1" noChangeArrowheads="1"/>
          </p:cNvSpPr>
          <p:nvPr>
            <p:ph idx="1"/>
          </p:nvPr>
        </p:nvSpPr>
        <p:spPr>
          <a:xfrm>
            <a:off x="323850" y="1844675"/>
            <a:ext cx="8229600" cy="4032250"/>
          </a:xfrm>
          <a:noFill/>
          <a:ln/>
        </p:spPr>
        <p:txBody>
          <a:bodyPr/>
          <a:lstStyle/>
          <a:p>
            <a:pPr algn="ctr">
              <a:buFontTx/>
              <a:buNone/>
            </a:pPr>
            <a:endParaRPr lang="ru-RU" sz="2800" dirty="0" smtClean="0">
              <a:solidFill>
                <a:srgbClr val="66FF33"/>
              </a:solidFill>
              <a:effectLst/>
            </a:endParaRPr>
          </a:p>
          <a:p>
            <a:pPr>
              <a:buFontTx/>
              <a:buNone/>
            </a:pPr>
            <a:r>
              <a:rPr lang="ru-RU" sz="4800" b="1" i="1" dirty="0" smtClean="0">
                <a:solidFill>
                  <a:srgbClr val="0000FF"/>
                </a:solidFill>
                <a:effectLst/>
              </a:rPr>
              <a:t>Я  узнал …</a:t>
            </a:r>
            <a:endParaRPr lang="ru-RU" sz="4800" b="1" i="1" dirty="0" smtClean="0">
              <a:solidFill>
                <a:srgbClr val="00B050"/>
              </a:solidFill>
              <a:effectLst/>
            </a:endParaRPr>
          </a:p>
          <a:p>
            <a:pPr>
              <a:buFontTx/>
              <a:buNone/>
            </a:pPr>
            <a:r>
              <a:rPr lang="ru-RU" sz="4800" b="1" i="1" dirty="0" smtClean="0">
                <a:solidFill>
                  <a:srgbClr val="FF0000"/>
                </a:solidFill>
                <a:effectLst/>
              </a:rPr>
              <a:t>Мне  понравилось …</a:t>
            </a:r>
          </a:p>
          <a:p>
            <a:pPr>
              <a:buFontTx/>
              <a:buNone/>
            </a:pPr>
            <a:r>
              <a:rPr lang="ru-RU" sz="4800" b="1" i="1" dirty="0" smtClean="0">
                <a:solidFill>
                  <a:srgbClr val="00B050"/>
                </a:solidFill>
              </a:rPr>
              <a:t>Я работал… </a:t>
            </a:r>
            <a:endParaRPr lang="ru-RU" sz="4800" b="1" i="1" dirty="0" smtClean="0">
              <a:solidFill>
                <a:srgbClr val="00B050"/>
              </a:solidFill>
              <a:effectLst/>
            </a:endParaRPr>
          </a:p>
          <a:p>
            <a:pPr>
              <a:buFontTx/>
              <a:buNone/>
            </a:pPr>
            <a:endParaRPr lang="ru-RU" sz="4800" b="1" i="1" dirty="0" smtClean="0">
              <a:solidFill>
                <a:srgbClr val="FF0000"/>
              </a:solidFill>
              <a:effectLst/>
            </a:endParaRPr>
          </a:p>
          <a:p>
            <a:pPr>
              <a:buFontTx/>
              <a:buNone/>
            </a:pPr>
            <a:endParaRPr lang="ru-RU" sz="2800" b="1" i="1" dirty="0" smtClean="0">
              <a:solidFill>
                <a:srgbClr val="FF0000"/>
              </a:solidFill>
              <a:effectLst/>
            </a:endParaRPr>
          </a:p>
          <a:p>
            <a:endParaRPr lang="ru-RU" dirty="0" smtClean="0">
              <a:effectLst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0" y="0"/>
            <a:ext cx="9144000" cy="1862048"/>
          </a:xfrm>
          <a:prstGeom prst="rect">
            <a:avLst/>
          </a:prstGeom>
          <a:ln>
            <a:noFill/>
          </a:ln>
        </p:spPr>
        <p:style>
          <a:lnRef idx="0">
            <a:scrgbClr r="0" g="0" b="0"/>
          </a:lnRef>
          <a:fillRef idx="1003">
            <a:schemeClr val="lt2"/>
          </a:fillRef>
          <a:effectRef idx="0">
            <a:scrgbClr r="0" g="0" b="0"/>
          </a:effectRef>
          <a:fontRef idx="major"/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11500" b="1" i="1" cap="none" spc="200" dirty="0" smtClean="0">
                <a:ln w="69850" cap="rnd">
                  <a:gradFill flip="none" rotWithShape="1">
                    <a:gsLst>
                      <a:gs pos="0">
                        <a:srgbClr val="A603AB"/>
                      </a:gs>
                      <a:gs pos="21001">
                        <a:srgbClr val="0819FB"/>
                      </a:gs>
                      <a:gs pos="35001">
                        <a:srgbClr val="1A8D48"/>
                      </a:gs>
                      <a:gs pos="52000">
                        <a:srgbClr val="FFFF00"/>
                      </a:gs>
                      <a:gs pos="73000">
                        <a:srgbClr val="EE3F17"/>
                      </a:gs>
                      <a:gs pos="88000">
                        <a:srgbClr val="E81766"/>
                      </a:gs>
                      <a:gs pos="100000">
                        <a:srgbClr val="A603AB"/>
                      </a:gs>
                    </a:gsLst>
                    <a:lin ang="5400000" scaled="0"/>
                    <a:tileRect/>
                  </a:gradFill>
                  <a:bevel/>
                </a:ln>
                <a:blipFill>
                  <a:blip r:embed="rId3"/>
                  <a:tile tx="0" ty="0" sx="100000" sy="100000" flip="none" algn="tl"/>
                </a:blip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Итог</a:t>
            </a:r>
            <a:r>
              <a:rPr lang="ru-RU" sz="11500" b="1" i="1" cap="none" spc="200" dirty="0" smtClean="0">
                <a:ln w="69850" cap="rnd">
                  <a:gradFill>
                    <a:gsLst>
                      <a:gs pos="0">
                        <a:srgbClr val="A603AB"/>
                      </a:gs>
                      <a:gs pos="21001">
                        <a:srgbClr val="0819FB"/>
                      </a:gs>
                      <a:gs pos="35001">
                        <a:srgbClr val="1A8D48"/>
                      </a:gs>
                      <a:gs pos="52000">
                        <a:srgbClr val="FFFF00"/>
                      </a:gs>
                      <a:gs pos="73000">
                        <a:srgbClr val="EE3F17"/>
                      </a:gs>
                      <a:gs pos="88000">
                        <a:srgbClr val="E81766"/>
                      </a:gs>
                      <a:gs pos="100000">
                        <a:srgbClr val="A603AB"/>
                      </a:gs>
                    </a:gsLst>
                    <a:lin ang="5400000" scaled="0"/>
                  </a:gradFill>
                  <a:bevel/>
                </a:ln>
                <a:blipFill>
                  <a:blip r:embed="rId4"/>
                  <a:tile tx="0" ty="0" sx="100000" sy="100000" flip="none" algn="tl"/>
                </a:blip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11500" b="1" i="1" spc="200" dirty="0" smtClean="0">
                <a:ln w="69850" cap="rnd">
                  <a:gradFill flip="none" rotWithShape="1">
                    <a:gsLst>
                      <a:gs pos="0">
                        <a:srgbClr val="A603AB"/>
                      </a:gs>
                      <a:gs pos="21001">
                        <a:srgbClr val="0819FB"/>
                      </a:gs>
                      <a:gs pos="35001">
                        <a:srgbClr val="1A8D48"/>
                      </a:gs>
                      <a:gs pos="52000">
                        <a:srgbClr val="FFFF00"/>
                      </a:gs>
                      <a:gs pos="73000">
                        <a:srgbClr val="EE3F17"/>
                      </a:gs>
                      <a:gs pos="88000">
                        <a:srgbClr val="E81766"/>
                      </a:gs>
                      <a:gs pos="100000">
                        <a:srgbClr val="A603AB"/>
                      </a:gs>
                    </a:gsLst>
                    <a:lin ang="5400000" scaled="0"/>
                    <a:tileRect/>
                  </a:gradFill>
                  <a:bevel/>
                </a:ln>
                <a:blipFill>
                  <a:blip r:embed="rId3"/>
                  <a:tile tx="0" ty="0" sx="100000" sy="100000" flip="none" algn="tl"/>
                </a:blip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урока</a:t>
            </a:r>
          </a:p>
        </p:txBody>
      </p:sp>
    </p:spTree>
  </p:cSld>
  <p:clrMapOvr>
    <a:masterClrMapping/>
  </p:clrMapOvr>
  <p:transition>
    <p:wheel spokes="8"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228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78" decel="50000" autoRev="1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399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399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399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399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399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399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399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399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399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39" grpId="0" uiExpand="1" build="p"/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/>
          <a:srcRect l="1550" t="21466" r="2304" b="24441"/>
          <a:stretch>
            <a:fillRect/>
          </a:stretch>
        </p:blipFill>
        <p:spPr bwMode="auto">
          <a:xfrm>
            <a:off x="-71470" y="-24"/>
            <a:ext cx="9215470" cy="6858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1763688" y="1988840"/>
            <a:ext cx="8686800" cy="4525963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763688" y="2348880"/>
            <a:ext cx="6111289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Спасибо, ребята,</a:t>
            </a:r>
          </a:p>
          <a:p>
            <a:pPr algn="ctr"/>
            <a:r>
              <a:rPr lang="ru-RU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за хорошую работу!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ransition>
    <p:wheel spokes="8"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/>
          <a:srcRect l="1550" t="21466" r="2304" b="24441"/>
          <a:stretch>
            <a:fillRect/>
          </a:stretch>
        </p:blipFill>
        <p:spPr bwMode="auto">
          <a:xfrm>
            <a:off x="-71470" y="0"/>
            <a:ext cx="9215470" cy="6858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4726967" y="2348880"/>
            <a:ext cx="18473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051720" y="1340768"/>
            <a:ext cx="475252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ru-RU" sz="4000" b="1" dirty="0" smtClean="0">
                <a:solidFill>
                  <a:srgbClr val="FF0000"/>
                </a:solidFill>
              </a:rPr>
              <a:t>Домашнее задание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2123728" y="2420888"/>
            <a:ext cx="439248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ru-RU" sz="3200" b="1" i="1" dirty="0" smtClean="0"/>
              <a:t>1. С .115  упр. 219</a:t>
            </a:r>
          </a:p>
        </p:txBody>
      </p:sp>
    </p:spTree>
  </p:cSld>
  <p:clrMapOvr>
    <a:masterClrMapping/>
  </p:clrMapOvr>
  <p:transition>
    <p:wheel spokes="8"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/>
          <a:srcRect l="1550" t="21466" r="2304" b="24441"/>
          <a:stretch>
            <a:fillRect/>
          </a:stretch>
        </p:blipFill>
        <p:spPr bwMode="auto">
          <a:xfrm>
            <a:off x="-71470" y="0"/>
            <a:ext cx="9215470" cy="6858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1115616" y="1556792"/>
            <a:ext cx="6840760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5400" b="1" i="1" dirty="0" smtClean="0">
                <a:solidFill>
                  <a:srgbClr val="FF0000"/>
                </a:solidFill>
                <a:latin typeface="Century" pitchFamily="18" charset="0"/>
              </a:rPr>
              <a:t>         30 ноября.</a:t>
            </a:r>
          </a:p>
          <a:p>
            <a:pPr>
              <a:lnSpc>
                <a:spcPct val="150000"/>
              </a:lnSpc>
            </a:pPr>
            <a:r>
              <a:rPr lang="ru-RU" sz="5400" b="1" i="1" dirty="0" smtClean="0">
                <a:solidFill>
                  <a:srgbClr val="FF0000"/>
                </a:solidFill>
                <a:latin typeface="Century" pitchFamily="18" charset="0"/>
              </a:rPr>
              <a:t>Классная работа.</a:t>
            </a:r>
            <a:endParaRPr lang="ru-RU" sz="5400" b="1" i="1" dirty="0">
              <a:solidFill>
                <a:srgbClr val="FF0000"/>
              </a:solidFill>
              <a:latin typeface="Century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479637" y="2967335"/>
            <a:ext cx="184731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endParaRPr lang="ru-RU" sz="20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6678256" y="3429000"/>
            <a:ext cx="18473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endParaRPr lang="ru-RU" sz="5400" b="1" u="sng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ransition>
    <p:wheel spokes="8"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xit" presetSubtype="0" fill="hold" grpId="1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7"/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18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5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.4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/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-9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2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/>
          <a:srcRect l="1550" t="21466" r="2304" b="24441"/>
          <a:stretch>
            <a:fillRect/>
          </a:stretch>
        </p:blipFill>
        <p:spPr bwMode="auto">
          <a:xfrm>
            <a:off x="-71470" y="0"/>
            <a:ext cx="9215470" cy="6858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1475656" y="1772816"/>
            <a:ext cx="6408712" cy="4525963"/>
          </a:xfrm>
        </p:spPr>
        <p:txBody>
          <a:bodyPr/>
          <a:lstStyle/>
          <a:p>
            <a:pPr>
              <a:buNone/>
            </a:pPr>
            <a:endParaRPr lang="ru-RU" dirty="0"/>
          </a:p>
        </p:txBody>
      </p:sp>
      <p:sp>
        <p:nvSpPr>
          <p:cNvPr id="8" name="Дуга 7"/>
          <p:cNvSpPr/>
          <p:nvPr/>
        </p:nvSpPr>
        <p:spPr>
          <a:xfrm rot="19614174">
            <a:off x="4642448" y="1873263"/>
            <a:ext cx="1152128" cy="864096"/>
          </a:xfrm>
          <a:prstGeom prst="arc">
            <a:avLst/>
          </a:prstGeom>
          <a:ln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9" name="Дуга 8"/>
          <p:cNvSpPr/>
          <p:nvPr/>
        </p:nvSpPr>
        <p:spPr>
          <a:xfrm rot="19614174">
            <a:off x="6298631" y="1873263"/>
            <a:ext cx="1152128" cy="864096"/>
          </a:xfrm>
          <a:prstGeom prst="arc">
            <a:avLst/>
          </a:prstGeom>
          <a:ln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0" name="Дуга 9"/>
          <p:cNvSpPr/>
          <p:nvPr/>
        </p:nvSpPr>
        <p:spPr>
          <a:xfrm rot="19614174">
            <a:off x="4570440" y="2521335"/>
            <a:ext cx="1152128" cy="864096"/>
          </a:xfrm>
          <a:prstGeom prst="arc">
            <a:avLst/>
          </a:prstGeom>
          <a:ln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1" name="Дуга 10"/>
          <p:cNvSpPr/>
          <p:nvPr/>
        </p:nvSpPr>
        <p:spPr>
          <a:xfrm rot="19614174">
            <a:off x="6082608" y="2521336"/>
            <a:ext cx="1152128" cy="864096"/>
          </a:xfrm>
          <a:prstGeom prst="arc">
            <a:avLst/>
          </a:prstGeom>
          <a:ln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2" name="Дуга 11"/>
          <p:cNvSpPr/>
          <p:nvPr/>
        </p:nvSpPr>
        <p:spPr>
          <a:xfrm rot="19614174">
            <a:off x="4584815" y="3215545"/>
            <a:ext cx="1054492" cy="623994"/>
          </a:xfrm>
          <a:prstGeom prst="arc">
            <a:avLst/>
          </a:prstGeom>
          <a:ln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3" name="Дуга 12"/>
          <p:cNvSpPr/>
          <p:nvPr/>
        </p:nvSpPr>
        <p:spPr>
          <a:xfrm rot="19614174">
            <a:off x="6024974" y="3234236"/>
            <a:ext cx="1054492" cy="623994"/>
          </a:xfrm>
          <a:prstGeom prst="arc">
            <a:avLst/>
          </a:prstGeom>
          <a:ln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4" name="Дуга 13"/>
          <p:cNvSpPr/>
          <p:nvPr/>
        </p:nvSpPr>
        <p:spPr>
          <a:xfrm rot="20234710">
            <a:off x="4656822" y="3810301"/>
            <a:ext cx="1054492" cy="623994"/>
          </a:xfrm>
          <a:prstGeom prst="arc">
            <a:avLst/>
          </a:prstGeom>
          <a:ln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5" name="Дуга 14"/>
          <p:cNvSpPr/>
          <p:nvPr/>
        </p:nvSpPr>
        <p:spPr>
          <a:xfrm rot="20234710">
            <a:off x="6235817" y="3824673"/>
            <a:ext cx="1054492" cy="623994"/>
          </a:xfrm>
          <a:prstGeom prst="arc">
            <a:avLst/>
          </a:prstGeom>
          <a:ln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cxnSp>
        <p:nvCxnSpPr>
          <p:cNvPr id="17" name="Прямая соединительная линия 16"/>
          <p:cNvCxnSpPr/>
          <p:nvPr/>
        </p:nvCxnSpPr>
        <p:spPr>
          <a:xfrm>
            <a:off x="5436096" y="2276872"/>
            <a:ext cx="288032" cy="0"/>
          </a:xfrm>
          <a:prstGeom prst="line">
            <a:avLst/>
          </a:prstGeom>
          <a:ln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>
            <a:off x="7092280" y="2276872"/>
            <a:ext cx="288032" cy="0"/>
          </a:xfrm>
          <a:prstGeom prst="line">
            <a:avLst/>
          </a:prstGeom>
          <a:ln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/>
          <p:nvPr/>
        </p:nvCxnSpPr>
        <p:spPr>
          <a:xfrm>
            <a:off x="7380312" y="2276872"/>
            <a:ext cx="288032" cy="0"/>
          </a:xfrm>
          <a:prstGeom prst="line">
            <a:avLst/>
          </a:prstGeom>
          <a:ln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>
            <a:off x="7380312" y="2348880"/>
            <a:ext cx="288032" cy="0"/>
          </a:xfrm>
          <a:prstGeom prst="line">
            <a:avLst/>
          </a:prstGeom>
          <a:ln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/>
          <p:nvPr/>
        </p:nvCxnSpPr>
        <p:spPr>
          <a:xfrm>
            <a:off x="5436096" y="2924944"/>
            <a:ext cx="288032" cy="0"/>
          </a:xfrm>
          <a:prstGeom prst="line">
            <a:avLst/>
          </a:prstGeom>
          <a:ln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/>
          <p:cNvCxnSpPr/>
          <p:nvPr/>
        </p:nvCxnSpPr>
        <p:spPr>
          <a:xfrm>
            <a:off x="6948264" y="2924944"/>
            <a:ext cx="432048" cy="0"/>
          </a:xfrm>
          <a:prstGeom prst="line">
            <a:avLst/>
          </a:prstGeom>
          <a:ln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единительная линия 25"/>
          <p:cNvCxnSpPr/>
          <p:nvPr/>
        </p:nvCxnSpPr>
        <p:spPr>
          <a:xfrm>
            <a:off x="7092280" y="2996952"/>
            <a:ext cx="288032" cy="0"/>
          </a:xfrm>
          <a:prstGeom prst="line">
            <a:avLst/>
          </a:prstGeom>
          <a:ln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единительная линия 27"/>
          <p:cNvCxnSpPr/>
          <p:nvPr/>
        </p:nvCxnSpPr>
        <p:spPr>
          <a:xfrm>
            <a:off x="5364088" y="3573016"/>
            <a:ext cx="288032" cy="0"/>
          </a:xfrm>
          <a:prstGeom prst="line">
            <a:avLst/>
          </a:prstGeom>
          <a:ln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единительная линия 28"/>
          <p:cNvCxnSpPr/>
          <p:nvPr/>
        </p:nvCxnSpPr>
        <p:spPr>
          <a:xfrm>
            <a:off x="5436096" y="4221088"/>
            <a:ext cx="288032" cy="0"/>
          </a:xfrm>
          <a:prstGeom prst="line">
            <a:avLst/>
          </a:prstGeom>
          <a:ln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единительная линия 32"/>
          <p:cNvCxnSpPr/>
          <p:nvPr/>
        </p:nvCxnSpPr>
        <p:spPr>
          <a:xfrm>
            <a:off x="6804248" y="3573016"/>
            <a:ext cx="504056" cy="0"/>
          </a:xfrm>
          <a:prstGeom prst="line">
            <a:avLst/>
          </a:prstGeom>
          <a:ln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Прямая соединительная линия 34"/>
          <p:cNvCxnSpPr/>
          <p:nvPr/>
        </p:nvCxnSpPr>
        <p:spPr>
          <a:xfrm>
            <a:off x="7092280" y="4221088"/>
            <a:ext cx="504056" cy="0"/>
          </a:xfrm>
          <a:prstGeom prst="line">
            <a:avLst/>
          </a:prstGeom>
          <a:ln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Прямая соединительная линия 35"/>
          <p:cNvCxnSpPr/>
          <p:nvPr/>
        </p:nvCxnSpPr>
        <p:spPr>
          <a:xfrm>
            <a:off x="7020272" y="3645024"/>
            <a:ext cx="288032" cy="0"/>
          </a:xfrm>
          <a:prstGeom prst="line">
            <a:avLst/>
          </a:prstGeom>
          <a:ln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Прямая соединительная линия 36"/>
          <p:cNvCxnSpPr/>
          <p:nvPr/>
        </p:nvCxnSpPr>
        <p:spPr>
          <a:xfrm>
            <a:off x="7308304" y="4293096"/>
            <a:ext cx="288032" cy="0"/>
          </a:xfrm>
          <a:prstGeom prst="line">
            <a:avLst/>
          </a:prstGeom>
          <a:ln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9698" name="Picture 2" descr="http://sitaram-studio.ucoz.ru/_ph/1/21745321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180528" y="0"/>
            <a:ext cx="9324528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wheel spokes="8"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/>
          <a:srcRect t="16157" b="18202"/>
          <a:stretch>
            <a:fillRect/>
          </a:stretch>
        </p:blipFill>
        <p:spPr bwMode="auto">
          <a:xfrm>
            <a:off x="0" y="698891"/>
            <a:ext cx="9143999" cy="61591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-42874"/>
            <a:ext cx="8229600" cy="685792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4400" dirty="0" smtClean="0">
                <a:solidFill>
                  <a:schemeClr val="tx1"/>
                </a:solidFill>
              </a:rPr>
              <a:t>Минутка чистописания</a:t>
            </a: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/>
          <a:srcRect l="69097" t="62999" r="25695" b="26150"/>
          <a:stretch>
            <a:fillRect/>
          </a:stretch>
        </p:blipFill>
        <p:spPr bwMode="auto">
          <a:xfrm>
            <a:off x="3643306" y="5214950"/>
            <a:ext cx="428628" cy="714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/>
          <a:srcRect l="69097" t="62999" r="25695" b="26150"/>
          <a:stretch>
            <a:fillRect/>
          </a:stretch>
        </p:blipFill>
        <p:spPr bwMode="auto">
          <a:xfrm>
            <a:off x="4071934" y="5214950"/>
            <a:ext cx="428628" cy="714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 cstate="print"/>
          <a:srcRect l="69097" t="62999" r="25695" b="26150"/>
          <a:stretch>
            <a:fillRect/>
          </a:stretch>
        </p:blipFill>
        <p:spPr bwMode="auto">
          <a:xfrm>
            <a:off x="4500562" y="5214950"/>
            <a:ext cx="428628" cy="714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 cstate="print"/>
          <a:srcRect l="69097" t="62999" r="25695" b="26150"/>
          <a:stretch>
            <a:fillRect/>
          </a:stretch>
        </p:blipFill>
        <p:spPr bwMode="auto">
          <a:xfrm>
            <a:off x="4929190" y="5214950"/>
            <a:ext cx="428628" cy="714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3" cstate="print"/>
          <a:srcRect l="69097" t="62999" r="25695" b="26150"/>
          <a:stretch>
            <a:fillRect/>
          </a:stretch>
        </p:blipFill>
        <p:spPr bwMode="auto">
          <a:xfrm>
            <a:off x="5429256" y="5214950"/>
            <a:ext cx="428628" cy="714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3" cstate="print"/>
          <a:srcRect l="69097" t="62999" r="25695" b="26150"/>
          <a:stretch>
            <a:fillRect/>
          </a:stretch>
        </p:blipFill>
        <p:spPr bwMode="auto">
          <a:xfrm>
            <a:off x="5857884" y="5214950"/>
            <a:ext cx="428628" cy="714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3" cstate="print"/>
          <a:srcRect l="39814" t="63522" r="55135" b="25429"/>
          <a:stretch>
            <a:fillRect/>
          </a:stretch>
        </p:blipFill>
        <p:spPr bwMode="auto">
          <a:xfrm>
            <a:off x="3663717" y="5214950"/>
            <a:ext cx="408217" cy="714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3" cstate="print"/>
          <a:srcRect l="43314" t="65106" r="50055" b="26605"/>
          <a:stretch>
            <a:fillRect/>
          </a:stretch>
        </p:blipFill>
        <p:spPr bwMode="auto">
          <a:xfrm>
            <a:off x="4000496" y="5286388"/>
            <a:ext cx="571504" cy="571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3" cstate="print"/>
          <a:srcRect l="49116" t="64070" r="45082" b="26605"/>
          <a:stretch>
            <a:fillRect/>
          </a:stretch>
        </p:blipFill>
        <p:spPr bwMode="auto">
          <a:xfrm>
            <a:off x="4500562" y="5214950"/>
            <a:ext cx="500066" cy="642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3" cstate="print"/>
          <a:srcRect l="54089" t="64070" r="41767" b="26605"/>
          <a:stretch>
            <a:fillRect/>
          </a:stretch>
        </p:blipFill>
        <p:spPr bwMode="auto">
          <a:xfrm>
            <a:off x="5000628" y="5214950"/>
            <a:ext cx="357190" cy="642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3" cstate="print"/>
          <a:srcRect l="58233" t="64070" r="35136" b="26605"/>
          <a:stretch>
            <a:fillRect/>
          </a:stretch>
        </p:blipFill>
        <p:spPr bwMode="auto">
          <a:xfrm>
            <a:off x="5286380" y="5214950"/>
            <a:ext cx="571504" cy="642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7" name="Picture 2"/>
          <p:cNvPicPr>
            <a:picLocks noChangeAspect="1" noChangeArrowheads="1"/>
          </p:cNvPicPr>
          <p:nvPr/>
        </p:nvPicPr>
        <p:blipFill>
          <a:blip r:embed="rId3" cstate="print"/>
          <a:srcRect l="64063" t="64287" r="30468" b="27338"/>
          <a:stretch>
            <a:fillRect/>
          </a:stretch>
        </p:blipFill>
        <p:spPr bwMode="auto">
          <a:xfrm>
            <a:off x="5786446" y="5072074"/>
            <a:ext cx="500066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wheel spokes="8"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500" accel="50000" fill="hold">
                                          <p:stCondLst>
                                            <p:cond delay="1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500" accel="50000" fill="hold">
                                          <p:stCondLst>
                                            <p:cond delay="1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3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500" accel="50000" fill="hold">
                                          <p:stCondLst>
                                            <p:cond delay="15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500" accel="50000" fill="hold">
                                          <p:stCondLst>
                                            <p:cond delay="15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3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500" accel="50000" fill="hold">
                                          <p:stCondLst>
                                            <p:cond delay="1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3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500" accel="50000" fill="hold">
                                          <p:stCondLst>
                                            <p:cond delay="1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3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500" accel="50000" fill="hold">
                                          <p:stCondLst>
                                            <p:cond delay="15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3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500" accel="50000" fill="hold">
                                          <p:stCondLst>
                                            <p:cond delay="15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3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500" accel="50000" fill="hold">
                                          <p:stCondLst>
                                            <p:cond delay="15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3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500" accel="50000" fill="hold">
                                          <p:stCondLst>
                                            <p:cond delay="15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3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500" accel="50000" fill="hold">
                                          <p:stCondLst>
                                            <p:cond delay="15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3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500" accel="50000" fill="hold">
                                          <p:stCondLst>
                                            <p:cond delay="15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3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/>
          <a:srcRect l="1550" t="21466" r="2304" b="24441"/>
          <a:stretch>
            <a:fillRect/>
          </a:stretch>
        </p:blipFill>
        <p:spPr bwMode="auto">
          <a:xfrm>
            <a:off x="-71470" y="0"/>
            <a:ext cx="9215470" cy="6858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2204864"/>
            <a:ext cx="4143404" cy="2732094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4400" b="1" i="1" dirty="0" smtClean="0">
                <a:solidFill>
                  <a:schemeClr val="accent2">
                    <a:lumMod val="75000"/>
                  </a:schemeClr>
                </a:solidFill>
              </a:rPr>
              <a:t>«Правописание парных согласных в корне слова»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899592" y="1196752"/>
            <a:ext cx="35719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ru-RU" sz="4800" u="sng" dirty="0" smtClean="0">
                <a:solidFill>
                  <a:srgbClr val="FF0000"/>
                </a:solidFill>
              </a:rPr>
              <a:t>Тема урока</a:t>
            </a:r>
            <a:r>
              <a:rPr lang="ru-RU" sz="4800" dirty="0" smtClean="0">
                <a:solidFill>
                  <a:srgbClr val="FF0000"/>
                </a:solidFill>
              </a:rPr>
              <a:t>:</a:t>
            </a:r>
            <a:r>
              <a:rPr lang="ru-RU" sz="4800" dirty="0" smtClean="0"/>
              <a:t> 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4644008" y="2060848"/>
            <a:ext cx="3888432" cy="415498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2800" dirty="0" smtClean="0"/>
              <a:t>- </a:t>
            </a:r>
            <a:r>
              <a:rPr lang="ru-RU" b="1" dirty="0" smtClean="0"/>
              <a:t>проверять </a:t>
            </a:r>
            <a:r>
              <a:rPr lang="ru-RU" dirty="0" smtClean="0"/>
              <a:t>парные звонкие и глухие согласные в корне слова разными способами;</a:t>
            </a:r>
          </a:p>
          <a:p>
            <a:r>
              <a:rPr lang="ru-RU" dirty="0" smtClean="0"/>
              <a:t>- </a:t>
            </a:r>
            <a:r>
              <a:rPr lang="ru-RU" b="1" dirty="0" smtClean="0"/>
              <a:t>сопоставлять </a:t>
            </a:r>
            <a:r>
              <a:rPr lang="ru-RU" dirty="0" smtClean="0"/>
              <a:t>произношение и написание слов;</a:t>
            </a:r>
          </a:p>
          <a:p>
            <a:r>
              <a:rPr lang="ru-RU" dirty="0" smtClean="0"/>
              <a:t>- </a:t>
            </a:r>
            <a:r>
              <a:rPr lang="ru-RU" b="1" dirty="0" smtClean="0"/>
              <a:t>подбирать </a:t>
            </a:r>
            <a:r>
              <a:rPr lang="ru-RU" dirty="0" smtClean="0"/>
              <a:t>проверочное слово;</a:t>
            </a:r>
          </a:p>
          <a:p>
            <a:r>
              <a:rPr lang="ru-RU" dirty="0" smtClean="0"/>
              <a:t>- </a:t>
            </a:r>
            <a:r>
              <a:rPr lang="ru-RU" b="1" dirty="0" smtClean="0"/>
              <a:t>находить</a:t>
            </a:r>
            <a:r>
              <a:rPr lang="ru-RU" dirty="0" smtClean="0"/>
              <a:t> примеры слов на изученную орфограмму;</a:t>
            </a:r>
          </a:p>
          <a:p>
            <a:r>
              <a:rPr lang="ru-RU" dirty="0" smtClean="0"/>
              <a:t>- </a:t>
            </a:r>
            <a:r>
              <a:rPr lang="ru-RU" b="1" dirty="0" smtClean="0"/>
              <a:t>отвечать</a:t>
            </a:r>
            <a:r>
              <a:rPr lang="ru-RU" dirty="0" smtClean="0"/>
              <a:t> на итоговые вопросы и </a:t>
            </a:r>
            <a:r>
              <a:rPr lang="ru-RU" b="1" dirty="0" smtClean="0"/>
              <a:t>оценивать</a:t>
            </a:r>
            <a:r>
              <a:rPr lang="ru-RU" dirty="0" smtClean="0"/>
              <a:t> свои достижения на уроке</a:t>
            </a:r>
          </a:p>
          <a:p>
            <a:r>
              <a:rPr lang="ru-RU" sz="2800" dirty="0" smtClean="0"/>
              <a:t> </a:t>
            </a:r>
          </a:p>
          <a:p>
            <a:pPr marL="514350" indent="-514350" algn="ctr">
              <a:buAutoNum type="arabicPeriod"/>
            </a:pPr>
            <a:endParaRPr lang="ru-RU" sz="28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644008" y="1268760"/>
            <a:ext cx="403244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ru-RU" sz="4800" b="1" u="sng" dirty="0" smtClean="0">
                <a:solidFill>
                  <a:srgbClr val="FF0000"/>
                </a:solidFill>
              </a:rPr>
              <a:t>Мы научимся:</a:t>
            </a:r>
            <a:endParaRPr lang="ru-RU" sz="4800" b="1" dirty="0" smtClean="0"/>
          </a:p>
        </p:txBody>
      </p:sp>
    </p:spTree>
  </p:cSld>
  <p:clrMapOvr>
    <a:masterClrMapping/>
  </p:clrMapOvr>
  <p:transition>
    <p:wheel spokes="8"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/>
      <p:bldP spid="6" grpId="0" build="p"/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/>
          <a:srcRect l="1550" t="21466" r="2304" b="24441"/>
          <a:stretch>
            <a:fillRect/>
          </a:stretch>
        </p:blipFill>
        <p:spPr bwMode="auto">
          <a:xfrm>
            <a:off x="0" y="-24"/>
            <a:ext cx="9215470" cy="6858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2" name="Прямоугольник 11"/>
          <p:cNvSpPr/>
          <p:nvPr/>
        </p:nvSpPr>
        <p:spPr>
          <a:xfrm>
            <a:off x="2123728" y="1340768"/>
            <a:ext cx="5040560" cy="58477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Словарная работа</a:t>
            </a:r>
            <a:endParaRPr lang="ru-RU" sz="32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3" name="Содержимое 12"/>
          <p:cNvSpPr>
            <a:spLocks noGrp="1"/>
          </p:cNvSpPr>
          <p:nvPr>
            <p:ph idx="1"/>
          </p:nvPr>
        </p:nvSpPr>
        <p:spPr>
          <a:xfrm>
            <a:off x="611560" y="1988841"/>
            <a:ext cx="3960440" cy="3240359"/>
          </a:xfrm>
        </p:spPr>
        <p:txBody>
          <a:bodyPr>
            <a:normAutofit fontScale="70000" lnSpcReduction="20000"/>
          </a:bodyPr>
          <a:lstStyle/>
          <a:p>
            <a:r>
              <a:rPr lang="ru-RU" b="1" i="1" dirty="0" smtClean="0"/>
              <a:t>Невидимкой осторожно</a:t>
            </a:r>
          </a:p>
          <a:p>
            <a:r>
              <a:rPr lang="ru-RU" b="1" i="1" dirty="0" smtClean="0"/>
              <a:t>Он является ко мне</a:t>
            </a:r>
          </a:p>
          <a:p>
            <a:r>
              <a:rPr lang="ru-RU" b="1" i="1" dirty="0" smtClean="0"/>
              <a:t>И рисует, как художник,</a:t>
            </a:r>
          </a:p>
          <a:p>
            <a:r>
              <a:rPr lang="ru-RU" b="1" i="1" dirty="0" smtClean="0"/>
              <a:t>Он узоры на окне.</a:t>
            </a:r>
          </a:p>
          <a:p>
            <a:r>
              <a:rPr lang="ru-RU" b="1" i="1" dirty="0" smtClean="0"/>
              <a:t>Это – клён, а это – ива,</a:t>
            </a:r>
          </a:p>
          <a:p>
            <a:r>
              <a:rPr lang="ru-RU" b="1" i="1" dirty="0" smtClean="0"/>
              <a:t>Вот и пальма предо мной.</a:t>
            </a:r>
          </a:p>
          <a:p>
            <a:r>
              <a:rPr lang="ru-RU" b="1" i="1" dirty="0" smtClean="0"/>
              <a:t>Белой краскою одной</a:t>
            </a:r>
          </a:p>
          <a:p>
            <a:r>
              <a:rPr lang="ru-RU" b="1" i="1" dirty="0" smtClean="0"/>
              <a:t>Как рисует он красиво</a:t>
            </a:r>
          </a:p>
          <a:p>
            <a:pPr>
              <a:buNone/>
            </a:pPr>
            <a:endParaRPr lang="ru-RU" b="1" i="1" dirty="0" smtClean="0"/>
          </a:p>
        </p:txBody>
      </p:sp>
      <p:pic>
        <p:nvPicPr>
          <p:cNvPr id="37891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16016" y="1988840"/>
            <a:ext cx="2808312" cy="2160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Прямоугольник 13"/>
          <p:cNvSpPr/>
          <p:nvPr/>
        </p:nvSpPr>
        <p:spPr>
          <a:xfrm>
            <a:off x="4860032" y="4365104"/>
            <a:ext cx="3816424" cy="92333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i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м</a:t>
            </a:r>
            <a:r>
              <a:rPr lang="ru-RU" sz="5400" b="1" i="1" dirty="0" smtClean="0">
                <a:ln w="1905"/>
                <a:solidFill>
                  <a:srgbClr val="00B05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о</a:t>
            </a:r>
            <a:r>
              <a:rPr lang="ru-RU" sz="5400" b="1" i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роз</a:t>
            </a:r>
            <a:endParaRPr lang="ru-RU" sz="5400" b="1" i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ransition>
    <p:wheel spokes="8"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2" dur="500"/>
                                        <p:tgtEl>
                                          <p:spTgt spid="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7" dur="500"/>
                                        <p:tgtEl>
                                          <p:spTgt spid="1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378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build="p"/>
      <p:bldP spid="1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/>
          <a:srcRect l="1550" t="21466" r="2304" b="24441"/>
          <a:stretch>
            <a:fillRect/>
          </a:stretch>
        </p:blipFill>
        <p:spPr bwMode="auto">
          <a:xfrm>
            <a:off x="0" y="-24"/>
            <a:ext cx="9215470" cy="6858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2" name="Прямоугольник 11"/>
          <p:cNvSpPr/>
          <p:nvPr/>
        </p:nvSpPr>
        <p:spPr>
          <a:xfrm>
            <a:off x="2123728" y="1340768"/>
            <a:ext cx="5040560" cy="58477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Словарная работа</a:t>
            </a:r>
            <a:endParaRPr lang="ru-RU" sz="32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3" name="Содержимое 12"/>
          <p:cNvSpPr>
            <a:spLocks noGrp="1"/>
          </p:cNvSpPr>
          <p:nvPr>
            <p:ph idx="1"/>
          </p:nvPr>
        </p:nvSpPr>
        <p:spPr>
          <a:xfrm>
            <a:off x="611560" y="1988841"/>
            <a:ext cx="3960440" cy="3240359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b="1" i="1" dirty="0" smtClean="0"/>
              <a:t>Свежий слой выпавшего с вечера или ночью снега.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4860032" y="4365104"/>
            <a:ext cx="3816424" cy="92333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i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</a:t>
            </a:r>
            <a:r>
              <a:rPr lang="ru-RU" sz="5400" b="1" i="1" dirty="0" smtClean="0">
                <a:ln w="1905"/>
                <a:solidFill>
                  <a:srgbClr val="00B05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о</a:t>
            </a:r>
            <a:r>
              <a:rPr lang="ru-RU" sz="5400" b="1" i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роша</a:t>
            </a:r>
            <a:endParaRPr lang="ru-RU" sz="5400" b="1" i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38914" name="Picture 2" descr="http://s4.fotokto.ru/photo/full/250/250429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16016" y="2060848"/>
            <a:ext cx="3240360" cy="2304256"/>
          </a:xfrm>
          <a:prstGeom prst="rect">
            <a:avLst/>
          </a:prstGeom>
          <a:noFill/>
        </p:spPr>
      </p:pic>
    </p:spTree>
  </p:cSld>
  <p:clrMapOvr>
    <a:masterClrMapping/>
  </p:clrMapOvr>
  <p:transition>
    <p:wheel spokes="8"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89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build="p"/>
      <p:bldP spid="1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/>
          <a:srcRect l="1550" t="21466" r="2304" b="24441"/>
          <a:stretch>
            <a:fillRect/>
          </a:stretch>
        </p:blipFill>
        <p:spPr bwMode="auto">
          <a:xfrm>
            <a:off x="0" y="-24"/>
            <a:ext cx="9215470" cy="6858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2" name="Прямоугольник 11"/>
          <p:cNvSpPr/>
          <p:nvPr/>
        </p:nvSpPr>
        <p:spPr>
          <a:xfrm>
            <a:off x="2123728" y="1340768"/>
            <a:ext cx="5040560" cy="58477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Словарная работа</a:t>
            </a:r>
            <a:endParaRPr lang="ru-RU" sz="32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3" name="Содержимое 12"/>
          <p:cNvSpPr>
            <a:spLocks noGrp="1"/>
          </p:cNvSpPr>
          <p:nvPr>
            <p:ph idx="1"/>
          </p:nvPr>
        </p:nvSpPr>
        <p:spPr>
          <a:xfrm>
            <a:off x="611560" y="1988841"/>
            <a:ext cx="3960440" cy="3240359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b="1" i="1" dirty="0" smtClean="0"/>
              <a:t>         Назовите зимние месяцы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1691680" y="4365104"/>
            <a:ext cx="6984776" cy="646331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1" i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д</a:t>
            </a:r>
            <a:r>
              <a:rPr lang="ru-RU" sz="3600" b="1" i="1" dirty="0" err="1" smtClean="0">
                <a:ln w="1905"/>
                <a:solidFill>
                  <a:srgbClr val="00B05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е</a:t>
            </a:r>
            <a:r>
              <a:rPr lang="ru-RU" sz="3600" b="1" i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кабрь,</a:t>
            </a:r>
            <a:r>
              <a:rPr lang="ru-RU" sz="3600" b="1" i="1" dirty="0" err="1" smtClean="0">
                <a:ln w="1905"/>
                <a:solidFill>
                  <a:srgbClr val="00B05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я</a:t>
            </a:r>
            <a:r>
              <a:rPr lang="ru-RU" sz="3600" b="1" i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нварь,ф</a:t>
            </a:r>
            <a:r>
              <a:rPr lang="ru-RU" sz="3600" b="1" i="1" dirty="0" err="1" smtClean="0">
                <a:ln w="1905"/>
                <a:solidFill>
                  <a:srgbClr val="00B05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е</a:t>
            </a:r>
            <a:r>
              <a:rPr lang="ru-RU" sz="3600" b="1" i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враль</a:t>
            </a:r>
            <a:endParaRPr lang="ru-RU" sz="3600" b="1" i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39938" name="Picture 2" descr="https://cf.ppt-online.org/files/slide/h/HjGqedFW93AgpQ8Lbk6wDSa4ZJ5MsIlKPEcm1t/slide-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0" y="1988840"/>
            <a:ext cx="3672408" cy="2304257"/>
          </a:xfrm>
          <a:prstGeom prst="rect">
            <a:avLst/>
          </a:prstGeom>
          <a:noFill/>
        </p:spPr>
      </p:pic>
    </p:spTree>
  </p:cSld>
  <p:clrMapOvr>
    <a:masterClrMapping/>
  </p:clrMapOvr>
  <p:transition>
    <p:wheel spokes="8"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99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4" grpId="0" animBg="1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2138</TotalTime>
  <Words>176</Words>
  <Application>Microsoft Office PowerPoint</Application>
  <PresentationFormat>Экран (4:3)</PresentationFormat>
  <Paragraphs>59</Paragraphs>
  <Slides>22</Slides>
  <Notes>0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Трек</vt:lpstr>
      <vt:lpstr>Слайд 1</vt:lpstr>
      <vt:lpstr>Александр Сергеевич  Пушкин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</vt:vector>
  </TitlesOfParts>
  <Company>ДОМ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 к уроку русского языка  по теме: «Правописание парных согласных в корне слова»</dc:title>
  <dc:subject>Правописание парных согласных в корне слова</dc:subject>
  <dc:creator>Савенкова Н.А.</dc:creator>
  <cp:keywords>парные согласные</cp:keywords>
  <cp:lastModifiedBy>User</cp:lastModifiedBy>
  <cp:revision>176</cp:revision>
  <dcterms:created xsi:type="dcterms:W3CDTF">2010-01-08T09:14:21Z</dcterms:created>
  <dcterms:modified xsi:type="dcterms:W3CDTF">2018-12-01T13:15:49Z</dcterms:modified>
</cp:coreProperties>
</file>