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60" r:id="rId3"/>
    <p:sldId id="261" r:id="rId4"/>
    <p:sldId id="262" r:id="rId5"/>
    <p:sldId id="263" r:id="rId6"/>
    <p:sldId id="273" r:id="rId7"/>
    <p:sldId id="267" r:id="rId8"/>
    <p:sldId id="285" r:id="rId9"/>
    <p:sldId id="264" r:id="rId10"/>
    <p:sldId id="286" r:id="rId11"/>
    <p:sldId id="269" r:id="rId12"/>
    <p:sldId id="270" r:id="rId13"/>
    <p:sldId id="272" r:id="rId14"/>
    <p:sldId id="266" r:id="rId15"/>
    <p:sldId id="259" r:id="rId16"/>
    <p:sldId id="275" r:id="rId17"/>
    <p:sldId id="287" r:id="rId18"/>
    <p:sldId id="277" r:id="rId19"/>
    <p:sldId id="276" r:id="rId20"/>
    <p:sldId id="274" r:id="rId21"/>
    <p:sldId id="288" r:id="rId22"/>
    <p:sldId id="278" r:id="rId23"/>
    <p:sldId id="280" r:id="rId24"/>
    <p:sldId id="283" r:id="rId25"/>
    <p:sldId id="289" r:id="rId26"/>
    <p:sldId id="284" r:id="rId27"/>
    <p:sldId id="28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02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01F5A2-0E92-4A1B-9BC2-3C024FA0EE5E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FE4678-A355-42BC-BB44-A0F1EF74F7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8B0B-1B64-4431-91FB-AC0C8D0A08C7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56933-EF49-4EFE-8A75-2007FB4DD4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7935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8B0B-1B64-4431-91FB-AC0C8D0A08C7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56933-EF49-4EFE-8A75-2007FB4DD4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7353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8B0B-1B64-4431-91FB-AC0C8D0A08C7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56933-EF49-4EFE-8A75-2007FB4DD4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65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8B0B-1B64-4431-91FB-AC0C8D0A08C7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56933-EF49-4EFE-8A75-2007FB4DD4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5888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8B0B-1B64-4431-91FB-AC0C8D0A08C7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56933-EF49-4EFE-8A75-2007FB4DD4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7862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8B0B-1B64-4431-91FB-AC0C8D0A08C7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56933-EF49-4EFE-8A75-2007FB4DD4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68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8B0B-1B64-4431-91FB-AC0C8D0A08C7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56933-EF49-4EFE-8A75-2007FB4DD4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2090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8B0B-1B64-4431-91FB-AC0C8D0A08C7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56933-EF49-4EFE-8A75-2007FB4DD4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8067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8B0B-1B64-4431-91FB-AC0C8D0A08C7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56933-EF49-4EFE-8A75-2007FB4DD4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6735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8B0B-1B64-4431-91FB-AC0C8D0A08C7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56933-EF49-4EFE-8A75-2007FB4DD4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4004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D8B0B-1B64-4431-91FB-AC0C8D0A08C7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156933-EF49-4EFE-8A75-2007FB4DD4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4513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647" y="509666"/>
            <a:ext cx="11077730" cy="1181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57150" contourW="12700">
              <a:bevelT w="127000" h="38100"/>
              <a:contourClr>
                <a:schemeClr val="accent4">
                  <a:lumMod val="50000"/>
                </a:schemeClr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647" y="1825625"/>
            <a:ext cx="110777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D8B0B-1B64-4431-91FB-AC0C8D0A08C7}" type="datetimeFigureOut">
              <a:rPr lang="ru-RU" smtClean="0"/>
              <a:pPr/>
              <a:t>20.12.2018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56933-EF49-4EFE-8A75-2007FB4DD4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965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b="1" kern="1200">
          <a:solidFill>
            <a:schemeClr val="accent4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yrillicOld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322600"/>
          </a:solidFill>
          <a:latin typeface="CyrillicOld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322600"/>
          </a:solidFill>
          <a:latin typeface="CyrillicOld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22600"/>
          </a:solidFill>
          <a:latin typeface="CyrillicOld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22600"/>
          </a:solidFill>
          <a:latin typeface="CyrillicOld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22600"/>
          </a:solidFill>
          <a:latin typeface="CyrillicOld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images.yandex.ru/yandsearch?source=wiz&amp;text=%D0%BA%D0%B0%D1%80%D1%82%D0%B8%D0%BD%D0%BA%D0%B8%20%D0%B0%D0%BB%D0%B5%D0%BD%D1%8C%D0%BA%D0%B8%D0%B9%20%D1%86%D0%B2%D0%B5%D1%82%D0%BE%D1%87%D0%B5%D0%BA&amp;noreask=1&amp;img_url=http://sxema.org/uploads/posts/2011-06/thumbs/1308712526_c-006.jpg&amp;pos=12&amp;rpt=simage&amp;lr=65&amp;nojs=1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614597"/>
            <a:ext cx="9984697" cy="1801084"/>
          </a:xfrm>
          <a:solidFill>
            <a:schemeClr val="accent4">
              <a:lumMod val="20000"/>
              <a:lumOff val="80000"/>
              <a:alpha val="73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Урок литературного чтения в 4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50080" y="3916680"/>
            <a:ext cx="7543800" cy="1950720"/>
          </a:xfrm>
          <a:solidFill>
            <a:schemeClr val="accent4">
              <a:lumMod val="20000"/>
              <a:lumOff val="80000"/>
              <a:alpha val="73000"/>
            </a:schemeClr>
          </a:solidFill>
        </p:spPr>
        <p:txBody>
          <a:bodyPr>
            <a:noAutofit/>
          </a:bodyPr>
          <a:lstStyle/>
          <a:p>
            <a:endParaRPr lang="ru-RU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Учитель МКОУ «Ново-Дмитриевская СОШ»</a:t>
            </a:r>
          </a:p>
          <a:p>
            <a:r>
              <a:rPr lang="ru-RU" sz="3200" b="1" i="1" dirty="0" err="1" smtClean="0">
                <a:solidFill>
                  <a:schemeClr val="accent5">
                    <a:lumMod val="75000"/>
                  </a:schemeClr>
                </a:solidFill>
              </a:rPr>
              <a:t>Караянова</a:t>
            </a: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</a:rPr>
              <a:t> Галина Владимировна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3835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4.infourok.ru/uploads/ex/020f/00056cc6-94c604b3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495" y="372862"/>
            <a:ext cx="11354540" cy="60634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50322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027" y="188640"/>
            <a:ext cx="11644875" cy="12192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+mn-lt"/>
              </a:rPr>
              <a:t>Александр Сергеевич  Пушкин</a:t>
            </a:r>
            <a:endParaRPr lang="ru-RU" sz="48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5" name="Содержимое 4" descr="Картинка 7 из 1148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911425" y="1556792"/>
            <a:ext cx="5262281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Картинка 257 из 14052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53740" y="2996952"/>
            <a:ext cx="4297880" cy="179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3010" name="Picture 2" descr="https://fs00.infourok.ru/images/doc/261/266793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ChangeArrowheads="1"/>
          </p:cNvSpPr>
          <p:nvPr/>
        </p:nvSpPr>
        <p:spPr bwMode="auto">
          <a:xfrm>
            <a:off x="1024467" y="1341438"/>
            <a:ext cx="10176933" cy="314150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6600" b="1" i="1" dirty="0">
                <a:ln>
                  <a:solidFill>
                    <a:schemeClr val="tx1"/>
                  </a:solidFill>
                </a:ln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Сказка – ложь, да в ней намек, добрым молодцам урок.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68284" y="749872"/>
            <a:ext cx="7674860" cy="1345290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/>
          <a:lstStyle/>
          <a:p>
            <a:r>
              <a:rPr lang="ru-RU" dirty="0" smtClean="0"/>
              <a:t>Что узнаем…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97280" y="3230880"/>
            <a:ext cx="10088880" cy="2104600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>
            <a:noAutofit/>
          </a:bodyPr>
          <a:lstStyle/>
          <a:p>
            <a:r>
              <a:rPr lang="ru-RU" sz="4400" b="1" i="1" dirty="0" smtClean="0"/>
              <a:t>Какие уроки мудрости преподаёт читателям С.Т.Аксаков в сказке «Аленький цветочек</a:t>
            </a:r>
            <a:r>
              <a:rPr lang="ru-RU" sz="4400" b="1" i="1" dirty="0" smtClean="0"/>
              <a:t>»</a:t>
            </a:r>
            <a:endParaRPr lang="ru-RU" sz="4400" b="1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3678633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44880" y="838201"/>
            <a:ext cx="10226040" cy="1158240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/>
          <a:lstStyle/>
          <a:p>
            <a:r>
              <a:rPr lang="ru-RU" dirty="0" smtClean="0"/>
              <a:t>«Как я усвоил сказку 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78633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3"/>
          <p:cNvSpPr txBox="1">
            <a:spLocks noChangeArrowheads="1"/>
          </p:cNvSpPr>
          <p:nvPr/>
        </p:nvSpPr>
        <p:spPr bwMode="auto">
          <a:xfrm>
            <a:off x="641351" y="347664"/>
            <a:ext cx="11597216" cy="9794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6381753" y="1571612"/>
            <a:ext cx="4974167" cy="507206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514350" indent="-512763">
              <a:lnSpc>
                <a:spcPct val="80000"/>
              </a:lnSpc>
              <a:spcBef>
                <a:spcPts val="1100"/>
              </a:spcBef>
              <a:buSzPct val="70000"/>
              <a:tabLst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/>
            </a:pPr>
            <a:r>
              <a:rPr lang="ru-RU" sz="4400" b="1" spc="50" dirty="0">
                <a:ln w="11430">
                  <a:solidFill>
                    <a:schemeClr val="tx1"/>
                  </a:solidFill>
                </a:ln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А</a:t>
            </a:r>
          </a:p>
          <a:p>
            <a:pPr marL="514350" indent="-512763">
              <a:lnSpc>
                <a:spcPct val="80000"/>
              </a:lnSpc>
              <a:spcBef>
                <a:spcPts val="1100"/>
              </a:spcBef>
              <a:buSzPct val="70000"/>
              <a:tabLst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/>
            </a:pPr>
            <a:endParaRPr lang="ru-RU" sz="4400" b="1" spc="50" dirty="0">
              <a:ln w="11430">
                <a:solidFill>
                  <a:schemeClr val="tx1"/>
                </a:solidFill>
              </a:ln>
              <a:solidFill>
                <a:srgbClr val="CC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Book"/>
            </a:endParaRPr>
          </a:p>
          <a:p>
            <a:pPr marL="514350" indent="-512763">
              <a:lnSpc>
                <a:spcPct val="80000"/>
              </a:lnSpc>
              <a:spcBef>
                <a:spcPts val="1100"/>
              </a:spcBef>
              <a:buSzPct val="70000"/>
              <a:tabLst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/>
            </a:pPr>
            <a:r>
              <a:rPr lang="ru-RU" sz="4400" b="1" spc="50" dirty="0">
                <a:ln w="11430">
                  <a:solidFill>
                    <a:schemeClr val="tx1"/>
                  </a:solidFill>
                </a:ln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В</a:t>
            </a:r>
          </a:p>
          <a:p>
            <a:pPr marL="514350" indent="-512763">
              <a:lnSpc>
                <a:spcPct val="80000"/>
              </a:lnSpc>
              <a:spcBef>
                <a:spcPts val="1100"/>
              </a:spcBef>
              <a:buSzPct val="70000"/>
              <a:tabLst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/>
            </a:pPr>
            <a:endParaRPr lang="ru-RU" sz="4400" b="1" spc="50" dirty="0">
              <a:ln w="11430">
                <a:solidFill>
                  <a:schemeClr val="tx1"/>
                </a:solidFill>
              </a:ln>
              <a:solidFill>
                <a:srgbClr val="CC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14350" indent="-512763">
              <a:lnSpc>
                <a:spcPct val="80000"/>
              </a:lnSpc>
              <a:spcBef>
                <a:spcPts val="1100"/>
              </a:spcBef>
              <a:buSzPct val="70000"/>
              <a:tabLst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/>
            </a:pPr>
            <a:r>
              <a:rPr lang="ru-RU" sz="4400" b="1" spc="50" dirty="0">
                <a:ln w="11430">
                  <a:solidFill>
                    <a:schemeClr val="tx1"/>
                  </a:solidFill>
                </a:ln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Б</a:t>
            </a:r>
          </a:p>
          <a:p>
            <a:pPr marL="514350" indent="-512763">
              <a:lnSpc>
                <a:spcPct val="80000"/>
              </a:lnSpc>
              <a:spcBef>
                <a:spcPts val="1100"/>
              </a:spcBef>
              <a:buSzPct val="70000"/>
              <a:tabLst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/>
            </a:pPr>
            <a:endParaRPr lang="ru-RU" sz="4400" b="1" spc="50" dirty="0">
              <a:ln w="11430">
                <a:solidFill>
                  <a:schemeClr val="tx1"/>
                </a:solidFill>
              </a:ln>
              <a:solidFill>
                <a:srgbClr val="CC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Franklin Gothic Book"/>
            </a:endParaRPr>
          </a:p>
          <a:p>
            <a:pPr marL="514350" indent="-512763">
              <a:lnSpc>
                <a:spcPct val="80000"/>
              </a:lnSpc>
              <a:spcBef>
                <a:spcPts val="1100"/>
              </a:spcBef>
              <a:buSzPct val="70000"/>
              <a:tabLst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/>
            </a:pPr>
            <a:r>
              <a:rPr lang="ru-RU" sz="4400" b="1" spc="50" dirty="0">
                <a:ln w="11430">
                  <a:solidFill>
                    <a:schemeClr val="tx1"/>
                  </a:solidFill>
                </a:ln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А</a:t>
            </a:r>
          </a:p>
          <a:p>
            <a:pPr marL="514350" indent="-512763">
              <a:lnSpc>
                <a:spcPct val="80000"/>
              </a:lnSpc>
              <a:spcBef>
                <a:spcPts val="1100"/>
              </a:spcBef>
              <a:buClr>
                <a:srgbClr val="F0A22E"/>
              </a:buClr>
              <a:buSzPct val="70000"/>
              <a:buFont typeface="Wingdings" pitchFamily="2" charset="2"/>
              <a:buNone/>
              <a:tabLst>
                <a:tab pos="1084263" algn="l"/>
                <a:tab pos="1998663" algn="l"/>
                <a:tab pos="2913063" algn="l"/>
                <a:tab pos="3827463" algn="l"/>
                <a:tab pos="4741863" algn="l"/>
                <a:tab pos="5656263" algn="l"/>
                <a:tab pos="6570663" algn="l"/>
                <a:tab pos="7485063" algn="l"/>
                <a:tab pos="8399463" algn="l"/>
                <a:tab pos="9313863" algn="l"/>
                <a:tab pos="10228263" algn="l"/>
              </a:tabLst>
              <a:defRPr/>
            </a:pPr>
            <a:endParaRPr lang="ru-RU" sz="4400" b="1" spc="50" dirty="0">
              <a:ln w="11430"/>
              <a:solidFill>
                <a:srgbClr val="CC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9239273" y="1428737"/>
            <a:ext cx="2381249" cy="483427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b="1" spc="50" dirty="0">
                <a:ln w="11430">
                  <a:solidFill>
                    <a:schemeClr val="tx1"/>
                  </a:solidFill>
                </a:ln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Б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4400" b="1" spc="50" dirty="0">
              <a:ln w="11430">
                <a:solidFill>
                  <a:schemeClr val="tx1"/>
                </a:solidFill>
              </a:ln>
              <a:solidFill>
                <a:srgbClr val="CC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b="1" spc="50" dirty="0">
                <a:ln w="11430">
                  <a:solidFill>
                    <a:schemeClr val="tx1"/>
                  </a:solidFill>
                </a:ln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Б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4400" b="1" spc="50" dirty="0">
              <a:ln w="11430">
                <a:solidFill>
                  <a:schemeClr val="tx1"/>
                </a:solidFill>
              </a:ln>
              <a:solidFill>
                <a:srgbClr val="CC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b="1" spc="50" dirty="0">
                <a:ln w="11430">
                  <a:solidFill>
                    <a:schemeClr val="tx1"/>
                  </a:solidFill>
                </a:ln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А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4400" b="1" spc="50" dirty="0">
              <a:ln w="11430">
                <a:solidFill>
                  <a:schemeClr val="tx1"/>
                </a:solidFill>
              </a:ln>
              <a:solidFill>
                <a:srgbClr val="CC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b="1" spc="50" dirty="0">
                <a:ln w="11430">
                  <a:solidFill>
                    <a:schemeClr val="tx1"/>
                  </a:solidFill>
                </a:ln>
                <a:solidFill>
                  <a:srgbClr val="CC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8. А</a:t>
            </a:r>
          </a:p>
        </p:txBody>
      </p:sp>
      <p:pic>
        <p:nvPicPr>
          <p:cNvPr id="18437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51" y="3357564"/>
            <a:ext cx="5524500" cy="3157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8438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52500" y="500063"/>
            <a:ext cx="857251" cy="925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3266150" y="366690"/>
            <a:ext cx="466185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>
                  <a:solidFill>
                    <a:schemeClr val="accent2">
                      <a:lumMod val="50000"/>
                    </a:schemeClr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Проверь себя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0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clickEffect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" dur="2000" fill="hold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2000" fill="hold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clickEffect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2000" fill="hold"/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2000" fill="hold"/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clickEffect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" dur="2000" fill="hold"/>
                                        <p:tgtEl>
                                          <p:spTgt spid="419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2000" fill="hold"/>
                                        <p:tgtEl>
                                          <p:spTgt spid="419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clickEffect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" dur="2000" fill="hold"/>
                                        <p:tgtEl>
                                          <p:spTgt spid="419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2000" fill="hold"/>
                                        <p:tgtEl>
                                          <p:spTgt spid="419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clickEffect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2" dur="2000" fill="hold"/>
                                        <p:tgtEl>
                                          <p:spTgt spid="419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" dur="2000" fill="hold"/>
                                        <p:tgtEl>
                                          <p:spTgt spid="419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clickEffect">
                            <p:stCondLst>
                              <p:cond delay="12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2000" fill="hold"/>
                                        <p:tgtEl>
                                          <p:spTgt spid="419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2000" fill="hold"/>
                                        <p:tgtEl>
                                          <p:spTgt spid="419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clickEffect">
                            <p:stCondLst>
                              <p:cond delay="14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2" dur="2000" fill="hold"/>
                                        <p:tgtEl>
                                          <p:spTgt spid="419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" dur="2000" fill="hold"/>
                                        <p:tgtEl>
                                          <p:spTgt spid="419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900igr.net/up/datas/179982/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215" y="508755"/>
            <a:ext cx="10706468" cy="5909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50322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4800" dirty="0" smtClean="0"/>
              <a:t>Работа в парах</a:t>
            </a:r>
            <a:br>
              <a:rPr lang="ru-RU" sz="4800" dirty="0" smtClean="0"/>
            </a:br>
            <a:r>
              <a:rPr lang="ru-RU" sz="4800" dirty="0" smtClean="0"/>
              <a:t>Порядок событий в сказке</a:t>
            </a:r>
            <a:endParaRPr lang="ru-RU" sz="4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07719" y="1798320"/>
          <a:ext cx="1082040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4080"/>
                <a:gridCol w="2164080"/>
                <a:gridCol w="2164080"/>
                <a:gridCol w="2164080"/>
                <a:gridCol w="2164080"/>
              </a:tblGrid>
              <a:tr h="1848052">
                <a:tc>
                  <a:txBody>
                    <a:bodyPr/>
                    <a:lstStyle/>
                    <a:p>
                      <a:pPr algn="just"/>
                      <a:r>
                        <a:rPr lang="ru-RU" sz="6000" dirty="0" smtClean="0"/>
                        <a:t>  1</a:t>
                      </a:r>
                      <a:endParaRPr lang="ru-RU" sz="6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2</a:t>
                      </a:r>
                      <a:endParaRPr lang="ru-RU" sz="6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3</a:t>
                      </a:r>
                      <a:endParaRPr lang="ru-RU" sz="6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4</a:t>
                      </a:r>
                      <a:endParaRPr lang="ru-RU" sz="6000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6000" dirty="0" smtClean="0"/>
                        <a:t>5</a:t>
                      </a:r>
                      <a:endParaRPr lang="ru-RU" sz="6000" dirty="0"/>
                    </a:p>
                  </a:txBody>
                  <a:tcPr marL="121920" marR="121920"/>
                </a:tc>
              </a:tr>
              <a:tr h="2175308"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п</a:t>
                      </a:r>
                      <a:endParaRPr lang="ru-RU" sz="72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7200" b="1" dirty="0" err="1" smtClean="0"/>
                        <a:t>а</a:t>
                      </a:r>
                      <a:endParaRPr lang="ru-RU" sz="72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р</a:t>
                      </a:r>
                      <a:endParaRPr lang="ru-RU" sz="72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т</a:t>
                      </a:r>
                      <a:endParaRPr lang="ru-RU" sz="7200" b="1" dirty="0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7200" b="1" dirty="0" smtClean="0"/>
                        <a:t>а</a:t>
                      </a:r>
                      <a:endParaRPr lang="ru-RU" sz="7200" b="1" dirty="0"/>
                    </a:p>
                  </a:txBody>
                  <a:tcPr marL="121920" marR="121920"/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368446" y="1109709"/>
            <a:ext cx="7674860" cy="1233996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>
            <a:noAutofit/>
          </a:bodyPr>
          <a:lstStyle/>
          <a:p>
            <a:r>
              <a:rPr lang="ru-RU" sz="7200" b="1" dirty="0" smtClean="0"/>
              <a:t>Работа в группах</a:t>
            </a:r>
            <a:endParaRPr lang="ru-RU" sz="7200" b="1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22972" y="3648722"/>
            <a:ext cx="10515600" cy="180152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«СТОРИСЕК»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МЕШОК ИСТОРИИ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8633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27625/a978daa3-a362-4401-a6b9-11ee376698a6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393" y="260648"/>
            <a:ext cx="10881209" cy="61206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68446" y="1234440"/>
            <a:ext cx="7674860" cy="3837701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368446" y="5223779"/>
            <a:ext cx="7674860" cy="1090724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6" name="Picture 2" descr="http://900igr.net/up/datas/179982/0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7435" y="579120"/>
            <a:ext cx="10177131" cy="56581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78633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s://www.2do2go.ru/uploads/d59e2b26a77a06fac5547c152b70389b_w1188_h4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804" y="669154"/>
            <a:ext cx="5850384" cy="5456438"/>
          </a:xfrm>
          <a:prstGeom prst="rect">
            <a:avLst/>
          </a:prstGeom>
          <a:noFill/>
        </p:spPr>
      </p:pic>
      <p:pic>
        <p:nvPicPr>
          <p:cNvPr id="5128" name="Picture 8" descr="http://pic.pb.wtf/images/2/7ww3hgd8c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2641" y="692459"/>
            <a:ext cx="4811912" cy="54231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50322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64920" y="579121"/>
            <a:ext cx="10226040" cy="2057400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800" i="1" dirty="0" smtClean="0"/>
              <a:t>Какие уроки мудрости преподаёт читателям С.Т.Аксаков в сказке «Аленький цветочек»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368446" y="4480561"/>
            <a:ext cx="7674860" cy="883920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>
            <a:noAutofit/>
          </a:bodyPr>
          <a:lstStyle/>
          <a:p>
            <a:r>
              <a:rPr lang="ru-RU" sz="7200" b="1" dirty="0" smtClean="0"/>
              <a:t>Работа в группах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xmlns="" val="3678633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58440" y="579121"/>
            <a:ext cx="6888480" cy="1371599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>
            <a:normAutofit fontScale="90000"/>
          </a:bodyPr>
          <a:lstStyle/>
          <a:p>
            <a:r>
              <a:rPr lang="ru-RU" alt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«Кубик </a:t>
            </a:r>
            <a:r>
              <a:rPr lang="ru-RU" altLang="ru-RU" sz="4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Блума</a:t>
            </a:r>
            <a:r>
              <a:rPr lang="ru-RU" alt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endParaRPr lang="ru-RU" sz="4800" i="1" dirty="0" smtClean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368446" y="1417320"/>
            <a:ext cx="7674860" cy="5059680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>
            <a:noAutofit/>
          </a:bodyPr>
          <a:lstStyle/>
          <a:p>
            <a:pPr marL="342900" lvl="0" indent="-342900" algn="l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ru-RU" altLang="ru-RU" sz="2800" dirty="0" smtClean="0">
                <a:solidFill>
                  <a:schemeClr val="tx2"/>
                </a:solidFill>
              </a:rPr>
              <a:t>На гранях куба записаны начала вопросов: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ru-RU" altLang="ru-RU" sz="2800" b="1" dirty="0" smtClean="0">
                <a:solidFill>
                  <a:srgbClr val="3366FF"/>
                </a:solidFill>
              </a:rPr>
              <a:t>Назови..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ru-RU" altLang="ru-RU" sz="2800" b="1" dirty="0" smtClean="0">
                <a:solidFill>
                  <a:srgbClr val="3366FF"/>
                </a:solidFill>
              </a:rPr>
              <a:t>Сравни..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ru-RU" altLang="ru-RU" sz="3600" b="1" dirty="0" smtClean="0">
                <a:solidFill>
                  <a:srgbClr val="3366FF"/>
                </a:solidFill>
              </a:rPr>
              <a:t>Почему…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ru-RU" altLang="ru-RU" sz="3600" b="1" dirty="0" smtClean="0">
                <a:solidFill>
                  <a:srgbClr val="3366FF"/>
                </a:solidFill>
              </a:rPr>
              <a:t>Объясни..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ru-RU" altLang="ru-RU" sz="3600" b="1" dirty="0" smtClean="0">
                <a:solidFill>
                  <a:srgbClr val="3366FF"/>
                </a:solidFill>
              </a:rPr>
              <a:t>Назови…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ru-RU" altLang="ru-RU" sz="3600" b="1" dirty="0" smtClean="0">
                <a:solidFill>
                  <a:srgbClr val="3366FF"/>
                </a:solidFill>
              </a:rPr>
              <a:t>Предложи…</a:t>
            </a:r>
          </a:p>
          <a:p>
            <a:pPr marL="342900" lvl="0" indent="-342900">
              <a:lnSpc>
                <a:spcPct val="10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Arial" pitchFamily="34" charset="0"/>
              <a:buChar char="•"/>
              <a:defRPr/>
            </a:pPr>
            <a:r>
              <a:rPr lang="ru-RU" altLang="ru-RU" sz="3600" b="1" dirty="0" smtClean="0">
                <a:solidFill>
                  <a:srgbClr val="3366FF"/>
                </a:solidFill>
              </a:rPr>
              <a:t>Придумай…</a:t>
            </a:r>
            <a:endParaRPr lang="ru-RU" sz="2800" b="1" dirty="0"/>
          </a:p>
        </p:txBody>
      </p:sp>
      <p:pic>
        <p:nvPicPr>
          <p:cNvPr id="6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2917" y="3832488"/>
            <a:ext cx="259228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4" descr="Bloom_Benjam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29438" y="2029976"/>
            <a:ext cx="3041649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78633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44880" y="838201"/>
            <a:ext cx="10226040" cy="1158240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/>
          <a:lstStyle/>
          <a:p>
            <a:r>
              <a:rPr lang="ru-RU" dirty="0" smtClean="0"/>
              <a:t>«Рефлексия»</a:t>
            </a:r>
            <a:endParaRPr lang="ru-RU" dirty="0"/>
          </a:p>
        </p:txBody>
      </p:sp>
      <p:sp>
        <p:nvSpPr>
          <p:cNvPr id="3" name="Заголовок 3"/>
          <p:cNvSpPr txBox="1">
            <a:spLocks/>
          </p:cNvSpPr>
          <p:nvPr/>
        </p:nvSpPr>
        <p:spPr>
          <a:xfrm>
            <a:off x="901971" y="2544194"/>
            <a:ext cx="10226040" cy="1158240"/>
          </a:xfrm>
          <a:prstGeom prst="rect">
            <a:avLst/>
          </a:prstGeo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sunset" dir="t"/>
            </a:scene3d>
            <a:sp3d extrusionH="57150" contourW="12700">
              <a:bevelT w="127000" h="38100"/>
              <a:contourClr>
                <a:schemeClr val="accent4">
                  <a:lumMod val="5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000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Old" pitchFamily="2" charset="0"/>
                <a:ea typeface="+mj-ea"/>
                <a:cs typeface="+mj-cs"/>
              </a:rPr>
              <a:t>Вычислети</a:t>
            </a:r>
            <a:r>
              <a:rPr lang="ru-RU" sz="6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yrillicOld" pitchFamily="2" charset="0"/>
                <a:ea typeface="+mj-ea"/>
                <a:cs typeface="+mj-cs"/>
              </a:rPr>
              <a:t>: 2018-1958=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yrillicOld" pitchFamily="2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8633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825" y="177553"/>
            <a:ext cx="8655728" cy="6063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s://arhivurokov.ru/multiurok/html/2017/08/22/s_599c3b97e7015/img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1316" y="221942"/>
            <a:ext cx="4882719" cy="6027938"/>
          </a:xfrm>
          <a:prstGeom prst="rect">
            <a:avLst/>
          </a:prstGeom>
          <a:noFill/>
        </p:spPr>
      </p:pic>
      <p:pic>
        <p:nvPicPr>
          <p:cNvPr id="4102" name="Picture 6" descr="http://firovo.tverlib.ru/sites/default/files/img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714" y="4116999"/>
            <a:ext cx="2950376" cy="2115125"/>
          </a:xfrm>
          <a:prstGeom prst="rect">
            <a:avLst/>
          </a:prstGeom>
          <a:noFill/>
        </p:spPr>
      </p:pic>
      <p:pic>
        <p:nvPicPr>
          <p:cNvPr id="4104" name="Picture 8" descr="http://gov.cap.ru/Content/news/201805/14/sam_13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9743" y="4163626"/>
            <a:ext cx="3142696" cy="20539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78633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487" y="509666"/>
            <a:ext cx="11077730" cy="11810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Домашнее задание.</a:t>
            </a:r>
            <a:br>
              <a:rPr lang="ru-RU" dirty="0" smtClean="0"/>
            </a:br>
            <a:r>
              <a:rPr lang="ru-RU" dirty="0" smtClean="0"/>
              <a:t>Написать волшебную сказку.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647" y="1498079"/>
            <a:ext cx="1107773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1200" dirty="0"/>
          </a:p>
          <a:p>
            <a:pPr marL="0" indent="0">
              <a:buNone/>
            </a:pPr>
            <a:endParaRPr lang="ru-RU" sz="1200" dirty="0"/>
          </a:p>
          <a:p>
            <a:endParaRPr lang="ru-RU" sz="1200" dirty="0"/>
          </a:p>
        </p:txBody>
      </p:sp>
      <p:pic>
        <p:nvPicPr>
          <p:cNvPr id="4" name="Picture 2" descr="Ð´ÐµÐ´ Ð¼Ð¾ÑÐ¾Ð·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7520" y="1478280"/>
            <a:ext cx="7353240" cy="4831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5086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44880" y="639193"/>
            <a:ext cx="10226040" cy="923278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smtClean="0"/>
              <a:t>С</a:t>
            </a:r>
            <a:r>
              <a:rPr lang="ru-RU" dirty="0" smtClean="0"/>
              <a:t>пасибо за работу!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076" name="Picture 4" descr="https://i.ytimg.com/vi/PyEpSG6g3xY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8184" y="2006355"/>
            <a:ext cx="9286042" cy="43234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78633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облож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1133" y="260350"/>
            <a:ext cx="8161867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9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27051" y="5445125"/>
            <a:ext cx="109728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CC0000"/>
                </a:solidFill>
              </a:rPr>
              <a:t>Сергей Тимофеевич Аксаков</a:t>
            </a:r>
          </a:p>
        </p:txBody>
      </p:sp>
      <p:pic>
        <p:nvPicPr>
          <p:cNvPr id="5123" name="Picture 4" descr="портрет Аксакова работы 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8880" y="473710"/>
            <a:ext cx="5268384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14594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7533" y="333375"/>
            <a:ext cx="10363200" cy="23749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dirty="0" smtClean="0">
                <a:solidFill>
                  <a:schemeClr val="bg1"/>
                </a:solidFill>
              </a:rPr>
              <a:t>Обобщение знаний по сказке С.Т.Аксакова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«Аленький цветочек»</a:t>
            </a:r>
          </a:p>
        </p:txBody>
      </p:sp>
      <p:pic>
        <p:nvPicPr>
          <p:cNvPr id="2051" name="Picture 5" descr="i?id=489940768-61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6184" y="2708276"/>
            <a:ext cx="4080933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9781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58240" y="1188720"/>
            <a:ext cx="9768840" cy="1989253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>
            <a:noAutofit/>
          </a:bodyPr>
          <a:lstStyle/>
          <a:p>
            <a:r>
              <a:rPr lang="ru-RU" sz="7200" dirty="0" smtClean="0"/>
              <a:t>Чему будем учиться…</a:t>
            </a:r>
            <a:endParaRPr lang="ru-RU" sz="7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859280" y="3733801"/>
            <a:ext cx="8625840" cy="1432560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>
            <a:normAutofit/>
          </a:bodyPr>
          <a:lstStyle/>
          <a:p>
            <a:r>
              <a:rPr lang="ru-RU" sz="8000" b="1" dirty="0" smtClean="0"/>
              <a:t>Что мы знаем….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xmlns="" val="3678633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68446" y="1234440"/>
            <a:ext cx="7674860" cy="3837701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368446" y="5223779"/>
            <a:ext cx="7674860" cy="1090724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https://fs00.infourok.ru/images/doc/248/25294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0535" y="487680"/>
            <a:ext cx="9144000" cy="59140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78633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68446" y="2998033"/>
            <a:ext cx="7674860" cy="2074108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368446" y="5223779"/>
            <a:ext cx="7674860" cy="1090724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cdn01.ru/files/users/images/00/b2/00b2c72b16ef3b3ccf9287d352e068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26720"/>
            <a:ext cx="10820400" cy="58216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78633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74520" y="696793"/>
            <a:ext cx="8732520" cy="872927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Кластер «Виды сказок»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368446" y="5223779"/>
            <a:ext cx="7674860" cy="1090724"/>
          </a:xfrm>
          <a:solidFill>
            <a:schemeClr val="accent4">
              <a:lumMod val="20000"/>
              <a:lumOff val="80000"/>
              <a:alpha val="76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21506" name="Picture 2" descr="https://im0-tub-ru.yandex.net/i?id=ccc78d33d53385e3ae0ff2ba5716239f&amp;n=13&amp;exp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936432"/>
            <a:ext cx="9723120" cy="43576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78633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18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Тема18" id="{2E67BFA1-679D-4C19-A07C-1A78A51CC133}" vid="{5364C137-7947-4102-8A09-3357FCECCB9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Тема18</Template>
  <TotalTime>164</TotalTime>
  <Words>175</Words>
  <Application>Microsoft Office PowerPoint</Application>
  <PresentationFormat>Произвольный</PresentationFormat>
  <Paragraphs>58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Тема18</vt:lpstr>
      <vt:lpstr>Урок литературного чтения в 4 классе</vt:lpstr>
      <vt:lpstr>Слайд 2</vt:lpstr>
      <vt:lpstr>Слайд 3</vt:lpstr>
      <vt:lpstr>Сергей Тимофеевич Аксаков</vt:lpstr>
      <vt:lpstr>Обобщение знаний по сказке С.Т.Аксакова  «Аленький цветочек»</vt:lpstr>
      <vt:lpstr>Чему будем учиться…</vt:lpstr>
      <vt:lpstr>Слайд 7</vt:lpstr>
      <vt:lpstr>Слайд 8</vt:lpstr>
      <vt:lpstr>Кластер «Виды сказок»</vt:lpstr>
      <vt:lpstr>Слайд 10</vt:lpstr>
      <vt:lpstr>Александр Сергеевич  Пушкин</vt:lpstr>
      <vt:lpstr>Слайд 12</vt:lpstr>
      <vt:lpstr>Слайд 13</vt:lpstr>
      <vt:lpstr>Что узнаем…</vt:lpstr>
      <vt:lpstr>«Как я усвоил сказку ?»</vt:lpstr>
      <vt:lpstr>Слайд 16</vt:lpstr>
      <vt:lpstr>Слайд 17</vt:lpstr>
      <vt:lpstr>Работа в парах Порядок событий в сказке</vt:lpstr>
      <vt:lpstr>«СТОРИСЕК» МЕШОК ИСТОРИИ</vt:lpstr>
      <vt:lpstr>Слайд 20</vt:lpstr>
      <vt:lpstr>Слайд 21</vt:lpstr>
      <vt:lpstr>Какие уроки мудрости преподаёт читателям С.Т.Аксаков в сказке «Аленький цветочек»</vt:lpstr>
      <vt:lpstr>«Кубик Блума»  </vt:lpstr>
      <vt:lpstr>«Рефлексия»</vt:lpstr>
      <vt:lpstr>Слайд 25</vt:lpstr>
      <vt:lpstr>Домашнее задание. Написать волшебную сказку.</vt:lpstr>
      <vt:lpstr>«Спасибо за работу!»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21</cp:revision>
  <dcterms:created xsi:type="dcterms:W3CDTF">2016-12-18T06:06:56Z</dcterms:created>
  <dcterms:modified xsi:type="dcterms:W3CDTF">2018-12-20T05:20:46Z</dcterms:modified>
</cp:coreProperties>
</file>